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37"/>
  </p:notesMasterIdLst>
  <p:handoutMasterIdLst>
    <p:handoutMasterId r:id="rId38"/>
  </p:handoutMasterIdLst>
  <p:sldIdLst>
    <p:sldId id="256" r:id="rId2"/>
    <p:sldId id="333" r:id="rId3"/>
    <p:sldId id="257" r:id="rId4"/>
    <p:sldId id="322" r:id="rId5"/>
    <p:sldId id="321" r:id="rId6"/>
    <p:sldId id="320" r:id="rId7"/>
    <p:sldId id="316" r:id="rId8"/>
    <p:sldId id="317" r:id="rId9"/>
    <p:sldId id="318" r:id="rId10"/>
    <p:sldId id="258" r:id="rId11"/>
    <p:sldId id="304" r:id="rId12"/>
    <p:sldId id="329" r:id="rId13"/>
    <p:sldId id="335" r:id="rId14"/>
    <p:sldId id="331" r:id="rId15"/>
    <p:sldId id="330" r:id="rId16"/>
    <p:sldId id="336" r:id="rId17"/>
    <p:sldId id="337" r:id="rId18"/>
    <p:sldId id="260" r:id="rId19"/>
    <p:sldId id="338" r:id="rId20"/>
    <p:sldId id="326" r:id="rId21"/>
    <p:sldId id="327" r:id="rId22"/>
    <p:sldId id="339" r:id="rId23"/>
    <p:sldId id="332" r:id="rId24"/>
    <p:sldId id="340" r:id="rId25"/>
    <p:sldId id="341" r:id="rId26"/>
    <p:sldId id="342" r:id="rId27"/>
    <p:sldId id="343" r:id="rId28"/>
    <p:sldId id="344" r:id="rId29"/>
    <p:sldId id="345" r:id="rId30"/>
    <p:sldId id="346" r:id="rId31"/>
    <p:sldId id="347" r:id="rId32"/>
    <p:sldId id="348" r:id="rId33"/>
    <p:sldId id="349" r:id="rId34"/>
    <p:sldId id="350" r:id="rId35"/>
    <p:sldId id="292" r:id="rId3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00ACF3-CCBD-48FF-AB7E-3525CF09A250}">
          <p14:sldIdLst>
            <p14:sldId id="256"/>
            <p14:sldId id="333"/>
            <p14:sldId id="257"/>
            <p14:sldId id="322"/>
            <p14:sldId id="321"/>
            <p14:sldId id="320"/>
            <p14:sldId id="316"/>
            <p14:sldId id="317"/>
            <p14:sldId id="318"/>
            <p14:sldId id="258"/>
            <p14:sldId id="304"/>
            <p14:sldId id="329"/>
            <p14:sldId id="335"/>
            <p14:sldId id="331"/>
            <p14:sldId id="330"/>
            <p14:sldId id="336"/>
            <p14:sldId id="337"/>
            <p14:sldId id="260"/>
            <p14:sldId id="338"/>
            <p14:sldId id="326"/>
            <p14:sldId id="327"/>
            <p14:sldId id="339"/>
            <p14:sldId id="332"/>
            <p14:sldId id="340"/>
            <p14:sldId id="341"/>
            <p14:sldId id="342"/>
            <p14:sldId id="343"/>
            <p14:sldId id="344"/>
            <p14:sldId id="345"/>
            <p14:sldId id="346"/>
            <p14:sldId id="347"/>
            <p14:sldId id="348"/>
            <p14:sldId id="349"/>
            <p14:sldId id="350"/>
            <p14:sldId id="2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20"/>
    <a:srgbClr val="000000"/>
    <a:srgbClr val="FF9900"/>
    <a:srgbClr val="FFE419"/>
    <a:srgbClr val="004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1" d="100"/>
          <a:sy n="81" d="100"/>
        </p:scale>
        <p:origin x="-360" y="-162"/>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notesViewPr>
    <p:cSldViewPr>
      <p:cViewPr>
        <p:scale>
          <a:sx n="100" d="100"/>
          <a:sy n="100" d="100"/>
        </p:scale>
        <p:origin x="-1524" y="23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4" tIns="46242" rIns="92484" bIns="46242" rtlCol="0"/>
          <a:lstStyle>
            <a:lvl1pPr algn="r">
              <a:defRPr sz="1200"/>
            </a:lvl1pPr>
          </a:lstStyle>
          <a:p>
            <a:r>
              <a:rPr lang="en-US" smtClean="0"/>
              <a:t>11/7/2011</a:t>
            </a:r>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4" tIns="46242" rIns="92484" bIns="46242"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84" tIns="46242" rIns="92484" bIns="46242" rtlCol="0" anchor="b"/>
          <a:lstStyle>
            <a:lvl1pPr algn="r">
              <a:defRPr sz="1200"/>
            </a:lvl1pPr>
          </a:lstStyle>
          <a:p>
            <a:fld id="{B731175A-2ADE-42AD-B257-830215220143}" type="slidenum">
              <a:rPr lang="en-US" smtClean="0"/>
              <a:t>‹#›</a:t>
            </a:fld>
            <a:endParaRPr lang="en-US"/>
          </a:p>
        </p:txBody>
      </p:sp>
    </p:spTree>
    <p:extLst>
      <p:ext uri="{BB962C8B-B14F-4D97-AF65-F5344CB8AC3E}">
        <p14:creationId xmlns:p14="http://schemas.microsoft.com/office/powerpoint/2010/main" val="14279379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4" tIns="46242" rIns="92484" bIns="46242" rtlCol="0"/>
          <a:lstStyle>
            <a:lvl1pPr algn="r">
              <a:defRPr sz="1200"/>
            </a:lvl1pPr>
          </a:lstStyle>
          <a:p>
            <a:r>
              <a:rPr lang="en-US" smtClean="0"/>
              <a:t>11/7/2011</a:t>
            </a:r>
            <a:endParaRPr lang="en-US"/>
          </a:p>
        </p:txBody>
      </p:sp>
      <p:sp>
        <p:nvSpPr>
          <p:cNvPr id="4" name="Slide Image Placeholder 3"/>
          <p:cNvSpPr>
            <a:spLocks noGrp="1" noRot="1" noChangeAspect="1"/>
          </p:cNvSpPr>
          <p:nvPr>
            <p:ph type="sldImg" idx="2"/>
          </p:nvPr>
        </p:nvSpPr>
        <p:spPr>
          <a:xfrm>
            <a:off x="1166813" y="693738"/>
            <a:ext cx="4616450" cy="3463925"/>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4" tIns="46242" rIns="92484" bIns="462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4" tIns="46242" rIns="92484" bIns="46242" rtlCol="0" anchor="b"/>
          <a:lstStyle>
            <a:lvl1pPr algn="r">
              <a:defRPr sz="1200"/>
            </a:lvl1pPr>
          </a:lstStyle>
          <a:p>
            <a:fld id="{D0BE379B-5B84-4975-88A6-2D26071F93E7}" type="slidenum">
              <a:rPr lang="en-US" smtClean="0"/>
              <a:t>‹#›</a:t>
            </a:fld>
            <a:endParaRPr lang="en-US"/>
          </a:p>
        </p:txBody>
      </p:sp>
    </p:spTree>
    <p:extLst>
      <p:ext uri="{BB962C8B-B14F-4D97-AF65-F5344CB8AC3E}">
        <p14:creationId xmlns:p14="http://schemas.microsoft.com/office/powerpoint/2010/main" val="283685494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lliesinselfadvocacy.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lliesinselfadvocacy.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lliesinselfadvocacy.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E379B-5B84-4975-88A6-2D26071F93E7}" type="slidenum">
              <a:rPr lang="en-US" smtClean="0"/>
              <a:t>1</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35335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ALN</a:t>
            </a:r>
          </a:p>
          <a:p>
            <a:r>
              <a:rPr lang="en-US" sz="1400" dirty="0"/>
              <a:t>NASDDDS is the national organization for State DD directors</a:t>
            </a:r>
          </a:p>
          <a:p>
            <a:r>
              <a:rPr lang="en-US" sz="1400" dirty="0"/>
              <a:t>HSRI – research &amp; evaluation organization – you may have heard of them through “The Riot!”, a self-advocacy on-line newsletter. </a:t>
            </a:r>
          </a:p>
        </p:txBody>
      </p:sp>
      <p:sp>
        <p:nvSpPr>
          <p:cNvPr id="4" name="Slide Number Placeholder 3"/>
          <p:cNvSpPr>
            <a:spLocks noGrp="1"/>
          </p:cNvSpPr>
          <p:nvPr>
            <p:ph type="sldNum" sz="quarter" idx="10"/>
          </p:nvPr>
        </p:nvSpPr>
        <p:spPr/>
        <p:txBody>
          <a:bodyPr/>
          <a:lstStyle/>
          <a:p>
            <a:fld id="{D0BE379B-5B84-4975-88A6-2D26071F93E7}" type="slidenum">
              <a:rPr lang="en-US" smtClean="0"/>
              <a:t>11</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41082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ALN</a:t>
            </a:r>
          </a:p>
          <a:p>
            <a:r>
              <a:rPr lang="en-US" sz="1400" dirty="0"/>
              <a:t>There are a total of five regional summits, but these are not the same regions as SABE’s regions.  Each summit will include six states.  They are grouped by how close they are to one another. Your summit includes all of the states that are green on the left side of this map of the United States. </a:t>
            </a:r>
          </a:p>
        </p:txBody>
      </p:sp>
      <p:sp>
        <p:nvSpPr>
          <p:cNvPr id="4" name="Slide Number Placeholder 3"/>
          <p:cNvSpPr>
            <a:spLocks noGrp="1"/>
          </p:cNvSpPr>
          <p:nvPr>
            <p:ph type="sldNum" sz="quarter" idx="10"/>
          </p:nvPr>
        </p:nvSpPr>
        <p:spPr/>
        <p:txBody>
          <a:bodyPr/>
          <a:lstStyle/>
          <a:p>
            <a:fld id="{D0BE379B-5B84-4975-88A6-2D26071F93E7}" type="slidenum">
              <a:rPr lang="en-US" smtClean="0"/>
              <a:t>12</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4124098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92484-8D73-409B-B0F3-2C4D9DE4CF18}" type="slidenum">
              <a:rPr lang="en-US" smtClean="0"/>
              <a:t>13</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340114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LW</a:t>
            </a:r>
          </a:p>
          <a:p>
            <a:r>
              <a:rPr lang="en-US" sz="1400" dirty="0"/>
              <a:t>We hope that we have answered your questions and that you will feel comfortable coming to the Self Advocacy Summit.  We look forward to meeting you.  There is a lot of information available on the website as well.  The address for the website is </a:t>
            </a:r>
            <a:r>
              <a:rPr lang="en-US" sz="1400" dirty="0">
                <a:hlinkClick r:id="rId3"/>
              </a:rPr>
              <a:t>www.alliesinselfadvocacy.org</a:t>
            </a:r>
            <a:r>
              <a:rPr lang="en-US" sz="1400" dirty="0"/>
              <a:t> and it is on the screen as well. </a:t>
            </a:r>
          </a:p>
          <a:p>
            <a:endParaRPr lang="en-US" sz="1400" dirty="0"/>
          </a:p>
          <a:p>
            <a:endParaRPr lang="en-US" sz="1400" dirty="0"/>
          </a:p>
          <a:p>
            <a:r>
              <a:rPr lang="en-US" sz="1400" dirty="0"/>
              <a:t>(TURN OVER TO DAWN FOR QUESTIONS)</a:t>
            </a:r>
          </a:p>
        </p:txBody>
      </p:sp>
      <p:sp>
        <p:nvSpPr>
          <p:cNvPr id="4" name="Slide Number Placeholder 3"/>
          <p:cNvSpPr>
            <a:spLocks noGrp="1"/>
          </p:cNvSpPr>
          <p:nvPr>
            <p:ph type="sldNum" sz="quarter" idx="10"/>
          </p:nvPr>
        </p:nvSpPr>
        <p:spPr/>
        <p:txBody>
          <a:bodyPr/>
          <a:lstStyle/>
          <a:p>
            <a:fld id="{D0BE379B-5B84-4975-88A6-2D26071F93E7}" type="slidenum">
              <a:rPr lang="en-US" smtClean="0"/>
              <a:t>15</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1791101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LW</a:t>
            </a:r>
          </a:p>
          <a:p>
            <a:r>
              <a:rPr lang="en-US" sz="1400" dirty="0"/>
              <a:t>We hope that we have answered your questions and that you will feel comfortable coming to the Self Advocacy Summit.  We look forward to meeting you.  There is a lot of information available on the website as well.  The address for the website is </a:t>
            </a:r>
            <a:r>
              <a:rPr lang="en-US" sz="1400" dirty="0">
                <a:hlinkClick r:id="rId3"/>
              </a:rPr>
              <a:t>www.alliesinselfadvocacy.org</a:t>
            </a:r>
            <a:r>
              <a:rPr lang="en-US" sz="1400" dirty="0"/>
              <a:t> and it is on the screen as well. </a:t>
            </a:r>
          </a:p>
          <a:p>
            <a:endParaRPr lang="en-US" sz="1400" dirty="0"/>
          </a:p>
          <a:p>
            <a:endParaRPr lang="en-US" sz="1400" dirty="0"/>
          </a:p>
          <a:p>
            <a:r>
              <a:rPr lang="en-US" sz="1400" dirty="0"/>
              <a:t>(TURN OVER TO DAWN FOR QUESTIONS)</a:t>
            </a:r>
          </a:p>
        </p:txBody>
      </p:sp>
      <p:sp>
        <p:nvSpPr>
          <p:cNvPr id="4" name="Slide Number Placeholder 3"/>
          <p:cNvSpPr>
            <a:spLocks noGrp="1"/>
          </p:cNvSpPr>
          <p:nvPr>
            <p:ph type="sldNum" sz="quarter" idx="10"/>
          </p:nvPr>
        </p:nvSpPr>
        <p:spPr/>
        <p:txBody>
          <a:bodyPr/>
          <a:lstStyle/>
          <a:p>
            <a:fld id="{D0BE379B-5B84-4975-88A6-2D26071F93E7}" type="slidenum">
              <a:rPr lang="en-US" smtClean="0"/>
              <a:t>17</a:t>
            </a:fld>
            <a:endParaRPr lang="en-US"/>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179110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ALN</a:t>
            </a:r>
          </a:p>
          <a:p>
            <a:r>
              <a:rPr lang="en-US" sz="1400" dirty="0"/>
              <a:t>Like we already said, registration begins at 7:30. You should go to the registration desk, give them your name and get your name tag and folder.  Next, look for the table with your state flag on it – if  you don’t know your state flag, you just need to look at  your name tag or folder and match it to the flag on the table. This is the table that you will sit at for breakfast so that you can meet &amp; get to know your state team while you have breakfast.  </a:t>
            </a:r>
          </a:p>
          <a:p>
            <a:endParaRPr lang="en-US" sz="1400" dirty="0"/>
          </a:p>
          <a:p>
            <a:r>
              <a:rPr lang="en-US" sz="1400" dirty="0"/>
              <a:t>The meeting officially begins at 9am.  At 9:45</a:t>
            </a:r>
            <a:r>
              <a:rPr lang="en-US" dirty="0" smtClean="0"/>
              <a:t>, (just read the rest…)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0BE379B-5B84-4975-88A6-2D26071F93E7}" type="slidenum">
              <a:rPr lang="en-US" smtClean="0"/>
              <a:t>18</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220820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BE379B-5B84-4975-88A6-2D26071F93E7}" type="slidenum">
              <a:rPr lang="en-US" smtClean="0"/>
              <a:t>20</a:t>
            </a:fld>
            <a:endParaRPr lang="en-US"/>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2648001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E379B-5B84-4975-88A6-2D26071F93E7}" type="slidenum">
              <a:rPr lang="en-US" smtClean="0"/>
              <a:t>21</a:t>
            </a:fld>
            <a:endParaRPr lang="en-US"/>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2582252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LW</a:t>
            </a:r>
          </a:p>
          <a:p>
            <a:r>
              <a:rPr lang="en-US" sz="1400" dirty="0"/>
              <a:t>We hope that we have answered your questions and that you will feel comfortable coming to the Self Advocacy Summit.  We look forward to meeting you.  There is a lot of information available on the website as well.  The address for the website is </a:t>
            </a:r>
            <a:r>
              <a:rPr lang="en-US" sz="1400" dirty="0">
                <a:hlinkClick r:id="rId3"/>
              </a:rPr>
              <a:t>www.alliesinselfadvocacy.org</a:t>
            </a:r>
            <a:r>
              <a:rPr lang="en-US" sz="1400" dirty="0"/>
              <a:t> and it is on the screen as well. </a:t>
            </a:r>
          </a:p>
          <a:p>
            <a:endParaRPr lang="en-US" sz="1400" dirty="0"/>
          </a:p>
          <a:p>
            <a:endParaRPr lang="en-US" sz="1400" dirty="0"/>
          </a:p>
          <a:p>
            <a:r>
              <a:rPr lang="en-US" sz="1400" dirty="0"/>
              <a:t>(TURN OVER TO DAWN FOR QUESTIONS)</a:t>
            </a:r>
          </a:p>
        </p:txBody>
      </p:sp>
      <p:sp>
        <p:nvSpPr>
          <p:cNvPr id="4" name="Slide Number Placeholder 3"/>
          <p:cNvSpPr>
            <a:spLocks noGrp="1"/>
          </p:cNvSpPr>
          <p:nvPr>
            <p:ph type="sldNum" sz="quarter" idx="10"/>
          </p:nvPr>
        </p:nvSpPr>
        <p:spPr/>
        <p:txBody>
          <a:bodyPr/>
          <a:lstStyle/>
          <a:p>
            <a:fld id="{D0BE379B-5B84-4975-88A6-2D26071F93E7}" type="slidenum">
              <a:rPr lang="en-US" smtClean="0"/>
              <a:t>23</a:t>
            </a:fld>
            <a:endParaRPr lang="en-US"/>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179110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E379B-5B84-4975-88A6-2D26071F93E7}" type="slidenum">
              <a:rPr lang="en-US" smtClean="0"/>
              <a:t>34</a:t>
            </a:fld>
            <a:endParaRPr lang="en-US"/>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157561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LW</a:t>
            </a:r>
          </a:p>
          <a:p>
            <a:r>
              <a:rPr lang="en-US" sz="1400" dirty="0"/>
              <a:t>ADD gave us four goals for the summits.  </a:t>
            </a:r>
          </a:p>
          <a:p>
            <a:r>
              <a:rPr lang="en-US" sz="1400" dirty="0"/>
              <a:t>The first one is to talk about what is happening in the states in self advocacy – how it’s supported, what they are doing, what they’ve accomplished and what they are proud of. We will also talk about the challenges that you are facing in your state. </a:t>
            </a:r>
          </a:p>
        </p:txBody>
      </p:sp>
      <p:sp>
        <p:nvSpPr>
          <p:cNvPr id="4" name="Slide Number Placeholder 3"/>
          <p:cNvSpPr>
            <a:spLocks noGrp="1"/>
          </p:cNvSpPr>
          <p:nvPr>
            <p:ph type="sldNum" sz="quarter" idx="10"/>
          </p:nvPr>
        </p:nvSpPr>
        <p:spPr/>
        <p:txBody>
          <a:bodyPr/>
          <a:lstStyle/>
          <a:p>
            <a:fld id="{D0BE379B-5B84-4975-88A6-2D26071F93E7}" type="slidenum">
              <a:rPr lang="en-US" smtClean="0"/>
              <a:t>3</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4090145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dirty="0" smtClean="0"/>
              <a:t>Dawn </a:t>
            </a:r>
            <a:endParaRPr lang="en-US" dirty="0"/>
          </a:p>
        </p:txBody>
      </p:sp>
      <p:sp>
        <p:nvSpPr>
          <p:cNvPr id="4" name="Slide Number Placeholder 3"/>
          <p:cNvSpPr>
            <a:spLocks noGrp="1"/>
          </p:cNvSpPr>
          <p:nvPr>
            <p:ph type="sldNum" sz="quarter" idx="10"/>
          </p:nvPr>
        </p:nvSpPr>
        <p:spPr/>
        <p:txBody>
          <a:bodyPr/>
          <a:lstStyle/>
          <a:p>
            <a:fld id="{D0BE379B-5B84-4975-88A6-2D26071F93E7}" type="slidenum">
              <a:rPr lang="en-US" smtClean="0"/>
              <a:t>35</a:t>
            </a:fld>
            <a:endParaRPr lang="en-US"/>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29138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LW</a:t>
            </a:r>
          </a:p>
          <a:p>
            <a:r>
              <a:rPr lang="en-US" sz="1400" dirty="0"/>
              <a:t>The second goal is to talk about what are steps that you can take to strengthen your efforts within your state. </a:t>
            </a:r>
          </a:p>
        </p:txBody>
      </p:sp>
      <p:sp>
        <p:nvSpPr>
          <p:cNvPr id="4" name="Slide Number Placeholder 3"/>
          <p:cNvSpPr>
            <a:spLocks noGrp="1"/>
          </p:cNvSpPr>
          <p:nvPr>
            <p:ph type="sldNum" sz="quarter" idx="10"/>
          </p:nvPr>
        </p:nvSpPr>
        <p:spPr/>
        <p:txBody>
          <a:bodyPr/>
          <a:lstStyle/>
          <a:p>
            <a:fld id="{D0BE379B-5B84-4975-88A6-2D26071F93E7}" type="slidenum">
              <a:rPr lang="en-US" smtClean="0"/>
              <a:t>4</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409014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LW</a:t>
            </a:r>
            <a:br>
              <a:rPr lang="en-US" sz="1400" dirty="0"/>
            </a:br>
            <a:r>
              <a:rPr lang="en-US" sz="1400" dirty="0"/>
              <a:t>The next goal is to develop recommendations in hopes that ADD will take it to Congress. </a:t>
            </a:r>
          </a:p>
        </p:txBody>
      </p:sp>
      <p:sp>
        <p:nvSpPr>
          <p:cNvPr id="4" name="Slide Number Placeholder 3"/>
          <p:cNvSpPr>
            <a:spLocks noGrp="1"/>
          </p:cNvSpPr>
          <p:nvPr>
            <p:ph type="sldNum" sz="quarter" idx="10"/>
          </p:nvPr>
        </p:nvSpPr>
        <p:spPr/>
        <p:txBody>
          <a:bodyPr/>
          <a:lstStyle/>
          <a:p>
            <a:fld id="{D0BE379B-5B84-4975-88A6-2D26071F93E7}" type="slidenum">
              <a:rPr lang="en-US" smtClean="0"/>
              <a:t>5</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409014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LW</a:t>
            </a:r>
          </a:p>
          <a:p>
            <a:r>
              <a:rPr lang="en-US" sz="1400" dirty="0"/>
              <a:t>The last goal is to develop policies that will make self advocacy stronger across the United States. </a:t>
            </a:r>
          </a:p>
        </p:txBody>
      </p:sp>
      <p:sp>
        <p:nvSpPr>
          <p:cNvPr id="4" name="Slide Number Placeholder 3"/>
          <p:cNvSpPr>
            <a:spLocks noGrp="1"/>
          </p:cNvSpPr>
          <p:nvPr>
            <p:ph type="sldNum" sz="quarter" idx="10"/>
          </p:nvPr>
        </p:nvSpPr>
        <p:spPr/>
        <p:txBody>
          <a:bodyPr/>
          <a:lstStyle/>
          <a:p>
            <a:fld id="{D0BE379B-5B84-4975-88A6-2D26071F93E7}" type="slidenum">
              <a:rPr lang="en-US" smtClean="0"/>
              <a:t>6</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409014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ALN</a:t>
            </a:r>
          </a:p>
          <a:p>
            <a:r>
              <a:rPr lang="en-US" sz="1400" dirty="0"/>
              <a:t>Many people will be on your state team. They will be from different organizations. One organization is the UCEDD, or University Center for Excellence in Developmental Disabilities, in your state. The UCEDDs are supported by the Association of University Centers on Disabilities, or AUCD. AUCD is helping coordinate the summits. </a:t>
            </a:r>
          </a:p>
          <a:p>
            <a:r>
              <a:rPr lang="en-US" sz="1400" dirty="0"/>
              <a:t>– give example: National organization of UCEDDs.</a:t>
            </a:r>
          </a:p>
        </p:txBody>
      </p:sp>
      <p:sp>
        <p:nvSpPr>
          <p:cNvPr id="4" name="Slide Number Placeholder 3"/>
          <p:cNvSpPr>
            <a:spLocks noGrp="1"/>
          </p:cNvSpPr>
          <p:nvPr>
            <p:ph type="sldNum" sz="quarter" idx="10"/>
          </p:nvPr>
        </p:nvSpPr>
        <p:spPr/>
        <p:txBody>
          <a:bodyPr/>
          <a:lstStyle/>
          <a:p>
            <a:fld id="{D0BE379B-5B84-4975-88A6-2D26071F93E7}" type="slidenum">
              <a:rPr lang="en-US" smtClean="0"/>
              <a:t>7</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109007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ALN</a:t>
            </a:r>
          </a:p>
          <a:p>
            <a:r>
              <a:rPr lang="en-US" sz="1400" dirty="0"/>
              <a:t>Another group is the Protection and Advocacy organization in your state. We call them P &amp; A.  The P &amp; As are supported by the National Disability Rights Network. </a:t>
            </a:r>
          </a:p>
        </p:txBody>
      </p:sp>
      <p:sp>
        <p:nvSpPr>
          <p:cNvPr id="4" name="Slide Number Placeholder 3"/>
          <p:cNvSpPr>
            <a:spLocks noGrp="1"/>
          </p:cNvSpPr>
          <p:nvPr>
            <p:ph type="sldNum" sz="quarter" idx="10"/>
          </p:nvPr>
        </p:nvSpPr>
        <p:spPr/>
        <p:txBody>
          <a:bodyPr/>
          <a:lstStyle/>
          <a:p>
            <a:fld id="{D0BE379B-5B84-4975-88A6-2D26071F93E7}" type="slidenum">
              <a:rPr lang="en-US" smtClean="0"/>
              <a:t>8</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196673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ALN</a:t>
            </a:r>
          </a:p>
          <a:p>
            <a:r>
              <a:rPr lang="en-US" sz="1400" dirty="0"/>
              <a:t>Another organization is the Developmental Disabilities Council, in your state, sometimes called a DD Council. The DD Councils are supported by the National Association of Councils on Developmental Disabilities. </a:t>
            </a:r>
          </a:p>
        </p:txBody>
      </p:sp>
      <p:sp>
        <p:nvSpPr>
          <p:cNvPr id="4" name="Slide Number Placeholder 3"/>
          <p:cNvSpPr>
            <a:spLocks noGrp="1"/>
          </p:cNvSpPr>
          <p:nvPr>
            <p:ph type="sldNum" sz="quarter" idx="10"/>
          </p:nvPr>
        </p:nvSpPr>
        <p:spPr/>
        <p:txBody>
          <a:bodyPr/>
          <a:lstStyle/>
          <a:p>
            <a:fld id="{D0BE379B-5B84-4975-88A6-2D26071F93E7}" type="slidenum">
              <a:rPr lang="en-US" smtClean="0"/>
              <a:t>9</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239311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3925"/>
          </a:xfrm>
        </p:spPr>
      </p:sp>
      <p:sp>
        <p:nvSpPr>
          <p:cNvPr id="3" name="Notes Placeholder 2"/>
          <p:cNvSpPr>
            <a:spLocks noGrp="1"/>
          </p:cNvSpPr>
          <p:nvPr>
            <p:ph type="body" idx="1"/>
          </p:nvPr>
        </p:nvSpPr>
        <p:spPr/>
        <p:txBody>
          <a:bodyPr/>
          <a:lstStyle/>
          <a:p>
            <a:r>
              <a:rPr lang="en-US" sz="1400" dirty="0"/>
              <a:t>ALN</a:t>
            </a:r>
          </a:p>
          <a:p>
            <a:r>
              <a:rPr lang="en-US" sz="1400" dirty="0"/>
              <a:t>SABE is the national organization for state self advocacy groups</a:t>
            </a:r>
          </a:p>
          <a:p>
            <a:r>
              <a:rPr lang="en-US" sz="1400" dirty="0"/>
              <a:t>NYLN is the national organization for youth self advocacy groups</a:t>
            </a:r>
          </a:p>
        </p:txBody>
      </p:sp>
      <p:sp>
        <p:nvSpPr>
          <p:cNvPr id="4" name="Slide Number Placeholder 3"/>
          <p:cNvSpPr>
            <a:spLocks noGrp="1"/>
          </p:cNvSpPr>
          <p:nvPr>
            <p:ph type="sldNum" sz="quarter" idx="10"/>
          </p:nvPr>
        </p:nvSpPr>
        <p:spPr/>
        <p:txBody>
          <a:bodyPr/>
          <a:lstStyle/>
          <a:p>
            <a:fld id="{D0BE379B-5B84-4975-88A6-2D26071F93E7}" type="slidenum">
              <a:rPr lang="en-US" smtClean="0"/>
              <a:t>10</a:t>
            </a:fld>
            <a:endParaRPr lang="en-US" dirty="0"/>
          </a:p>
        </p:txBody>
      </p:sp>
      <p:sp>
        <p:nvSpPr>
          <p:cNvPr id="5" name="Date Placeholder 4"/>
          <p:cNvSpPr>
            <a:spLocks noGrp="1"/>
          </p:cNvSpPr>
          <p:nvPr>
            <p:ph type="dt" idx="11"/>
          </p:nvPr>
        </p:nvSpPr>
        <p:spPr/>
        <p:txBody>
          <a:bodyPr/>
          <a:lstStyle/>
          <a:p>
            <a:r>
              <a:rPr lang="en-US" smtClean="0"/>
              <a:t>11/7/2011</a:t>
            </a:r>
            <a:endParaRPr lang="en-US"/>
          </a:p>
        </p:txBody>
      </p:sp>
    </p:spTree>
    <p:extLst>
      <p:ext uri="{BB962C8B-B14F-4D97-AF65-F5344CB8AC3E}">
        <p14:creationId xmlns:p14="http://schemas.microsoft.com/office/powerpoint/2010/main" val="18638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8AE68F-7F8C-481A-BEE4-3843E5CBC699}" type="datetime1">
              <a:rPr lang="en-US" smtClean="0"/>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78DD8-DE23-4A60-8610-F7D4725CBB1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C5458-430C-4CE2-A78A-0A180561417A}" type="datetime1">
              <a:rPr lang="en-US" smtClean="0"/>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78DD8-DE23-4A60-8610-F7D4725CBB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49F98F-C994-408C-86B5-42D7113B1254}" type="datetime1">
              <a:rPr lang="en-US" smtClean="0"/>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78DD8-DE23-4A60-8610-F7D4725CBB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92B3C-A706-4605-8B55-41A03352E07A}" type="datetime1">
              <a:rPr lang="en-US" smtClean="0"/>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78DD8-DE23-4A60-8610-F7D4725CBB1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377CC-17D9-40F3-97E2-67E559180BC8}" type="datetime1">
              <a:rPr lang="en-US" smtClean="0"/>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78DD8-DE23-4A60-8610-F7D4725CBB1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A1F0DE-5301-48B2-B5BD-E71363E81B9D}" type="datetime1">
              <a:rPr lang="en-US" smtClean="0"/>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78DD8-DE23-4A60-8610-F7D4725CBB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EA3B9B-1E22-4D9D-A027-0825B5B39916}" type="datetime1">
              <a:rPr lang="en-US" smtClean="0"/>
              <a:t>11/15/2011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78DD8-DE23-4A60-8610-F7D4725CBB19}" type="slidenum">
              <a:rPr lang="en-US" smtClean="0"/>
              <a:t>‹#›</a:t>
            </a:fld>
            <a:endParaRPr lang="en-US"/>
          </a:p>
        </p:txBody>
      </p:sp>
      <p:cxnSp>
        <p:nvCxnSpPr>
          <p:cNvPr id="11" name="Straight Connector 10"/>
          <p:cNvCxnSpPr/>
          <p:nvPr/>
        </p:nvCxnSpPr>
        <p:spPr>
          <a:xfrm rot="5400000">
            <a:off x="2217817" y="4045823"/>
            <a:ext cx="4709160" cy="79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40B1D-4694-4307-A3E5-17479D4DE03B}" type="datetime1">
              <a:rPr lang="en-US" smtClean="0"/>
              <a:t>11/15/2011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78DD8-DE23-4A60-8610-F7D4725CBB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F9215-DCA6-413B-9ADF-F393F2FBF8A6}" type="datetime1">
              <a:rPr lang="en-US" smtClean="0"/>
              <a:t>11/15/2011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78DD8-DE23-4A60-8610-F7D4725CBB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E6193-7B2D-4330-BA3E-1DE7906493BB}" type="datetime1">
              <a:rPr lang="en-US" smtClean="0"/>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78DD8-DE23-4A60-8610-F7D4725CBB1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1" y="838203"/>
            <a:ext cx="5904391"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F9489-1A85-415F-BA91-761337E0471F}" type="datetime1">
              <a:rPr lang="en-US" smtClean="0"/>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78DD8-DE23-4A60-8610-F7D4725CBB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C6658DF-713B-4BED-9471-F4BEC9A51BC3}" type="datetime1">
              <a:rPr lang="en-US" smtClean="0"/>
              <a:t>11/15/2011</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2878DD8-DE23-4A60-8610-F7D4725CBB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www.alliesinselfadvocacy.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lliesinselfadvocacy.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png"/><Relationship Id="rId10" Type="http://schemas.microsoft.com/office/2007/relationships/hdphoto" Target="../media/hdphoto1.wdp"/><Relationship Id="rId4" Type="http://schemas.openxmlformats.org/officeDocument/2006/relationships/image" Target="../media/image26.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2.wmf"/><Relationship Id="rId7" Type="http://schemas.openxmlformats.org/officeDocument/2006/relationships/image" Target="../media/image25.wmf"/><Relationship Id="rId12"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11"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lliesinselfadvocacy.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hyperlink" Target="http://www.nacdd.org/site/home.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97" y="3505200"/>
            <a:ext cx="9112623" cy="2286000"/>
          </a:xfrm>
        </p:spPr>
        <p:txBody>
          <a:bodyPr>
            <a:noAutofit/>
          </a:bodyPr>
          <a:lstStyle/>
          <a:p>
            <a:pPr algn="ctr">
              <a:spcBef>
                <a:spcPts val="0"/>
              </a:spcBef>
            </a:pPr>
            <a:r>
              <a:rPr lang="en-US" sz="5400" b="1" dirty="0" smtClean="0">
                <a:solidFill>
                  <a:srgbClr val="004188"/>
                </a:solidFill>
                <a:effectLst>
                  <a:outerShdw blurRad="38100" dist="38100" dir="2700000" algn="tl">
                    <a:srgbClr val="000000">
                      <a:alpha val="43137"/>
                    </a:srgbClr>
                  </a:outerShdw>
                </a:effectLst>
                <a:latin typeface="Lucida Bright" pitchFamily="18" charset="0"/>
              </a:rPr>
              <a:t>ADD’s 2011 </a:t>
            </a:r>
          </a:p>
          <a:p>
            <a:pPr algn="ctr">
              <a:spcBef>
                <a:spcPts val="0"/>
              </a:spcBef>
            </a:pPr>
            <a:r>
              <a:rPr lang="en-US" sz="5400" b="1" dirty="0" smtClean="0">
                <a:solidFill>
                  <a:srgbClr val="004188"/>
                </a:solidFill>
                <a:effectLst>
                  <a:outerShdw blurRad="38100" dist="38100" dir="2700000" algn="tl">
                    <a:srgbClr val="000000">
                      <a:alpha val="43137"/>
                    </a:srgbClr>
                  </a:outerShdw>
                </a:effectLst>
                <a:latin typeface="Lucida Bright" pitchFamily="18" charset="0"/>
              </a:rPr>
              <a:t>Self-Advocacy Summits</a:t>
            </a:r>
            <a:endParaRPr lang="en-US" sz="5400" b="1" dirty="0">
              <a:solidFill>
                <a:srgbClr val="004188"/>
              </a:solidFill>
              <a:effectLst>
                <a:outerShdw blurRad="38100" dist="38100" dir="2700000" algn="tl">
                  <a:srgbClr val="000000">
                    <a:alpha val="43137"/>
                  </a:srgbClr>
                </a:outerShdw>
              </a:effectLst>
              <a:latin typeface="Lucida Bright"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 y="838200"/>
            <a:ext cx="8812303" cy="2011603"/>
          </a:xfrm>
          <a:prstGeom prst="rect">
            <a:avLst/>
          </a:prstGeom>
        </p:spPr>
      </p:pic>
      <p:sp>
        <p:nvSpPr>
          <p:cNvPr id="2" name="Slide Number Placeholder 1"/>
          <p:cNvSpPr>
            <a:spLocks noGrp="1"/>
          </p:cNvSpPr>
          <p:nvPr>
            <p:ph type="sldNum" sz="quarter" idx="12"/>
          </p:nvPr>
        </p:nvSpPr>
        <p:spPr/>
        <p:txBody>
          <a:bodyPr/>
          <a:lstStyle/>
          <a:p>
            <a:fld id="{62878DD8-DE23-4A60-8610-F7D4725CBB19}" type="slidenum">
              <a:rPr lang="en-US" smtClean="0"/>
              <a:t>1</a:t>
            </a:fld>
            <a:endParaRPr lang="en-US"/>
          </a:p>
        </p:txBody>
      </p:sp>
      <p:sp>
        <p:nvSpPr>
          <p:cNvPr id="4" name="TextBox 3"/>
          <p:cNvSpPr txBox="1"/>
          <p:nvPr/>
        </p:nvSpPr>
        <p:spPr>
          <a:xfrm>
            <a:off x="0" y="6350785"/>
            <a:ext cx="9144000" cy="369332"/>
          </a:xfrm>
          <a:prstGeom prst="rect">
            <a:avLst/>
          </a:prstGeom>
          <a:noFill/>
        </p:spPr>
        <p:txBody>
          <a:bodyPr wrap="square" rtlCol="0">
            <a:spAutoFit/>
          </a:bodyPr>
          <a:lstStyle/>
          <a:p>
            <a:pPr algn="ctr"/>
            <a:r>
              <a:rPr lang="en-US" b="1" dirty="0" smtClean="0">
                <a:latin typeface="Lucida Bright" pitchFamily="18" charset="0"/>
              </a:rPr>
              <a:t>Presented by:  </a:t>
            </a:r>
            <a:r>
              <a:rPr lang="en-US" dirty="0" smtClean="0">
                <a:latin typeface="Lucida Bright" pitchFamily="18" charset="0"/>
              </a:rPr>
              <a:t>Liz Weintraub, Hillary Spears, Mary Kay Rizzolo and Katie Arnold</a:t>
            </a:r>
            <a:endParaRPr lang="en-US" sz="1600" dirty="0">
              <a:latin typeface="Lucida Bright" pitchFamily="18" charset="0"/>
            </a:endParaRPr>
          </a:p>
        </p:txBody>
      </p:sp>
    </p:spTree>
    <p:extLst>
      <p:ext uri="{BB962C8B-B14F-4D97-AF65-F5344CB8AC3E}">
        <p14:creationId xmlns:p14="http://schemas.microsoft.com/office/powerpoint/2010/main" val="1685507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SABE</a:t>
            </a:r>
            <a:r>
              <a:rPr lang="en-US" dirty="0" smtClean="0"/>
              <a:t> (</a:t>
            </a:r>
            <a:r>
              <a:rPr lang="en-US" dirty="0"/>
              <a:t>Self-Advocates Becoming Empowered</a:t>
            </a:r>
            <a:r>
              <a:rPr lang="en-US" dirty="0" smtClean="0"/>
              <a:t>) </a:t>
            </a:r>
          </a:p>
          <a:p>
            <a:pPr marL="0" indent="0">
              <a:buNone/>
            </a:pPr>
            <a:endParaRPr lang="en-US" dirty="0" smtClean="0"/>
          </a:p>
          <a:p>
            <a:pPr marL="0" indent="0">
              <a:buNone/>
            </a:pPr>
            <a:endParaRPr lang="en-US" b="1" dirty="0"/>
          </a:p>
          <a:p>
            <a:endParaRPr lang="en-US" b="1" dirty="0" smtClean="0"/>
          </a:p>
          <a:p>
            <a:endParaRPr lang="en-US" b="1" dirty="0" smtClean="0"/>
          </a:p>
          <a:p>
            <a:endParaRPr lang="en-US" b="1" dirty="0" smtClean="0"/>
          </a:p>
          <a:p>
            <a:endParaRPr lang="en-US" b="1" dirty="0"/>
          </a:p>
          <a:p>
            <a:r>
              <a:rPr lang="en-US" b="1" dirty="0" smtClean="0"/>
              <a:t>NYLN</a:t>
            </a:r>
            <a:r>
              <a:rPr lang="en-US" dirty="0" smtClean="0"/>
              <a:t> </a:t>
            </a:r>
            <a:r>
              <a:rPr lang="en-US" dirty="0"/>
              <a:t>(National Youth Leadership Network)</a:t>
            </a:r>
          </a:p>
          <a:p>
            <a:pPr marL="0" indent="0">
              <a:buNone/>
            </a:pPr>
            <a:endParaRPr lang="en-US" dirty="0" smtClean="0"/>
          </a:p>
          <a:p>
            <a:endParaRPr lang="en-US" dirty="0" smtClean="0"/>
          </a:p>
          <a:p>
            <a:endParaRPr lang="en-US" dirty="0">
              <a:latin typeface="Arial" pitchFamily="34" charset="0"/>
              <a:cs typeface="Arial" pitchFamily="34" charset="0"/>
            </a:endParaRPr>
          </a:p>
          <a:p>
            <a:endParaRPr lang="en-US" dirty="0" smtClean="0"/>
          </a:p>
          <a:p>
            <a:endParaRPr lang="en-US" b="1" dirty="0">
              <a:latin typeface="Arial" pitchFamily="34" charset="0"/>
              <a:cs typeface="Arial" pitchFamily="34" charset="0"/>
            </a:endParaRPr>
          </a:p>
          <a:p>
            <a:endParaRPr lang="en-US" dirty="0" smtClean="0"/>
          </a:p>
          <a:p>
            <a:endParaRPr lang="en-US" dirty="0">
              <a:latin typeface="Arial" pitchFamily="34" charset="0"/>
              <a:cs typeface="Arial" pitchFamily="34" charset="0"/>
            </a:endParaRPr>
          </a:p>
          <a:p>
            <a:endParaRPr lang="en-US" dirty="0" smtClean="0"/>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00100"/>
            <a:ext cx="3276600" cy="169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6629402" y="3962400"/>
            <a:ext cx="1617785" cy="1981200"/>
          </a:xfrm>
          <a:prstGeom prst="rect">
            <a:avLst/>
          </a:prstGeom>
        </p:spPr>
      </p:pic>
      <p:sp>
        <p:nvSpPr>
          <p:cNvPr id="7" name="Title 1"/>
          <p:cNvSpPr txBox="1">
            <a:spLocks/>
          </p:cNvSpPr>
          <p:nvPr/>
        </p:nvSpPr>
        <p:spPr>
          <a:xfrm>
            <a:off x="0" y="381000"/>
            <a:ext cx="91440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Members of the planning committee:</a:t>
            </a:r>
            <a:endParaRPr lang="en-US" dirty="0"/>
          </a:p>
        </p:txBody>
      </p:sp>
      <p:sp>
        <p:nvSpPr>
          <p:cNvPr id="6" name="Slide Number Placeholder 5"/>
          <p:cNvSpPr>
            <a:spLocks noGrp="1"/>
          </p:cNvSpPr>
          <p:nvPr>
            <p:ph type="sldNum" sz="quarter" idx="12"/>
          </p:nvPr>
        </p:nvSpPr>
        <p:spPr/>
        <p:txBody>
          <a:bodyPr/>
          <a:lstStyle/>
          <a:p>
            <a:fld id="{62878DD8-DE23-4A60-8610-F7D4725CBB19}" type="slidenum">
              <a:rPr lang="en-US" smtClean="0"/>
              <a:t>10</a:t>
            </a:fld>
            <a:endParaRPr lang="en-US"/>
          </a:p>
        </p:txBody>
      </p:sp>
    </p:spTree>
    <p:extLst>
      <p:ext uri="{BB962C8B-B14F-4D97-AF65-F5344CB8AC3E}">
        <p14:creationId xmlns:p14="http://schemas.microsoft.com/office/powerpoint/2010/main" val="1584702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National </a:t>
            </a:r>
            <a:r>
              <a:rPr lang="en-US" dirty="0"/>
              <a:t>Association of State Directors of Developmental Disability </a:t>
            </a:r>
            <a:r>
              <a:rPr lang="en-US" dirty="0" smtClean="0"/>
              <a:t>Services (NASDDDS)</a:t>
            </a:r>
            <a:endParaRPr lang="en-US" dirty="0"/>
          </a:p>
          <a:p>
            <a:endParaRPr lang="en-US" dirty="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a:latin typeface="Arial" pitchFamily="34" charset="0"/>
              <a:cs typeface="Arial" pitchFamily="34" charset="0"/>
            </a:endParaRPr>
          </a:p>
          <a:p>
            <a:endParaRPr lang="en-US" b="1" dirty="0" smtClean="0">
              <a:latin typeface="Arial" pitchFamily="34" charset="0"/>
              <a:cs typeface="Arial" pitchFamily="34" charset="0"/>
            </a:endParaRPr>
          </a:p>
          <a:p>
            <a:r>
              <a:rPr lang="en-US" dirty="0" smtClean="0">
                <a:latin typeface="Arial" pitchFamily="34" charset="0"/>
                <a:cs typeface="Arial" pitchFamily="34" charset="0"/>
              </a:rPr>
              <a:t>Human </a:t>
            </a:r>
            <a:r>
              <a:rPr lang="en-US" dirty="0">
                <a:latin typeface="Arial" pitchFamily="34" charset="0"/>
                <a:cs typeface="Arial" pitchFamily="34" charset="0"/>
              </a:rPr>
              <a:t>Services Research </a:t>
            </a:r>
            <a:r>
              <a:rPr lang="en-US" dirty="0" smtClean="0">
                <a:latin typeface="Arial" pitchFamily="34" charset="0"/>
                <a:cs typeface="Arial" pitchFamily="34" charset="0"/>
              </a:rPr>
              <a:t>Institute (HSRI)</a:t>
            </a:r>
          </a:p>
          <a:p>
            <a:endParaRPr lang="en-US" dirty="0">
              <a:latin typeface="Arial" pitchFamily="34" charset="0"/>
              <a:cs typeface="Arial" pitchFamily="34" charset="0"/>
            </a:endParaRPr>
          </a:p>
          <a:p>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3" y="2438400"/>
            <a:ext cx="585670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2" y="4801043"/>
            <a:ext cx="5806300" cy="146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0" y="381000"/>
            <a:ext cx="9144000" cy="1143000"/>
          </a:xfrm>
        </p:spPr>
        <p:txBody>
          <a:bodyPr>
            <a:normAutofit/>
          </a:bodyPr>
          <a:lstStyle/>
          <a:p>
            <a:r>
              <a:rPr lang="en-US" dirty="0" smtClean="0"/>
              <a:t>Members of the planning committee:</a:t>
            </a:r>
            <a:endParaRPr lang="en-US" dirty="0"/>
          </a:p>
        </p:txBody>
      </p:sp>
      <p:sp>
        <p:nvSpPr>
          <p:cNvPr id="6" name="Slide Number Placeholder 5"/>
          <p:cNvSpPr>
            <a:spLocks noGrp="1"/>
          </p:cNvSpPr>
          <p:nvPr>
            <p:ph type="sldNum" sz="quarter" idx="12"/>
          </p:nvPr>
        </p:nvSpPr>
        <p:spPr/>
        <p:txBody>
          <a:bodyPr/>
          <a:lstStyle/>
          <a:p>
            <a:fld id="{62878DD8-DE23-4A60-8610-F7D4725CBB19}" type="slidenum">
              <a:rPr lang="en-US" smtClean="0"/>
              <a:t>11</a:t>
            </a:fld>
            <a:endParaRPr lang="en-US"/>
          </a:p>
        </p:txBody>
      </p:sp>
    </p:spTree>
    <p:extLst>
      <p:ext uri="{BB962C8B-B14F-4D97-AF65-F5344CB8AC3E}">
        <p14:creationId xmlns:p14="http://schemas.microsoft.com/office/powerpoint/2010/main" val="1736619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a:bodyPr>
          <a:lstStyle/>
          <a:p>
            <a:r>
              <a:rPr lang="en-US" sz="3600" dirty="0"/>
              <a:t>S</a:t>
            </a:r>
            <a:r>
              <a:rPr lang="en-US" sz="3600" dirty="0" smtClean="0"/>
              <a:t>tates involved in the 2011 summits</a:t>
            </a:r>
            <a:endParaRPr lang="en-US" sz="3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2" y="1618338"/>
            <a:ext cx="7696199" cy="498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p:cNvSpPr/>
          <p:nvPr/>
        </p:nvSpPr>
        <p:spPr>
          <a:xfrm>
            <a:off x="1143000" y="4191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4914900" y="4191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6477000" y="3657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605954" y="5105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8077200" y="2895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6893" y="6172200"/>
            <a:ext cx="495300" cy="4660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2885" y="6268888"/>
            <a:ext cx="4533900" cy="369332"/>
          </a:xfrm>
          <a:prstGeom prst="rect">
            <a:avLst/>
          </a:prstGeom>
          <a:noFill/>
        </p:spPr>
        <p:txBody>
          <a:bodyPr wrap="square" rtlCol="0">
            <a:spAutoFit/>
          </a:bodyPr>
          <a:lstStyle/>
          <a:p>
            <a:r>
              <a:rPr lang="en-US" dirty="0" smtClean="0"/>
              <a:t>= Cities that hosted the summits</a:t>
            </a:r>
            <a:endParaRPr lang="en-US" dirty="0"/>
          </a:p>
        </p:txBody>
      </p:sp>
      <p:sp>
        <p:nvSpPr>
          <p:cNvPr id="10" name="Slide Number Placeholder 9"/>
          <p:cNvSpPr>
            <a:spLocks noGrp="1"/>
          </p:cNvSpPr>
          <p:nvPr>
            <p:ph type="sldNum" sz="quarter" idx="12"/>
          </p:nvPr>
        </p:nvSpPr>
        <p:spPr/>
        <p:txBody>
          <a:bodyPr/>
          <a:lstStyle/>
          <a:p>
            <a:fld id="{62878DD8-DE23-4A60-8610-F7D4725CBB19}" type="slidenum">
              <a:rPr lang="en-US" smtClean="0"/>
              <a:t>12</a:t>
            </a:fld>
            <a:endParaRPr lang="en-US"/>
          </a:p>
        </p:txBody>
      </p:sp>
    </p:spTree>
    <p:extLst>
      <p:ext uri="{BB962C8B-B14F-4D97-AF65-F5344CB8AC3E}">
        <p14:creationId xmlns:p14="http://schemas.microsoft.com/office/powerpoint/2010/main" val="4277216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66800"/>
            <a:ext cx="8848721" cy="5105400"/>
          </a:xfrm>
        </p:spPr>
        <p:txBody>
          <a:bodyPr>
            <a:normAutofit fontScale="77500" lnSpcReduction="20000"/>
          </a:bodyPr>
          <a:lstStyle/>
          <a:p>
            <a:pPr marL="0" indent="0">
              <a:buNone/>
            </a:pPr>
            <a:endParaRPr lang="en-US" u="sng" dirty="0"/>
          </a:p>
          <a:p>
            <a:pPr marL="0" indent="0">
              <a:buNone/>
            </a:pPr>
            <a:r>
              <a:rPr lang="en-US" sz="2100" b="1" u="sng" dirty="0" smtClean="0"/>
              <a:t>Required </a:t>
            </a:r>
            <a:r>
              <a:rPr lang="en-US" sz="2100" b="1" u="sng" dirty="0"/>
              <a:t>members</a:t>
            </a:r>
            <a:r>
              <a:rPr lang="en-US" sz="2100" b="1" dirty="0"/>
              <a:t>:</a:t>
            </a:r>
          </a:p>
          <a:p>
            <a:pPr marL="0" indent="0">
              <a:buNone/>
            </a:pPr>
            <a:r>
              <a:rPr lang="en-US" sz="2100" dirty="0" smtClean="0"/>
              <a:t>1 </a:t>
            </a:r>
            <a:r>
              <a:rPr lang="en-US" sz="2100" dirty="0"/>
              <a:t>adult self advocates (People First, SABE, etc.)</a:t>
            </a:r>
          </a:p>
          <a:p>
            <a:pPr marL="0" indent="0">
              <a:buNone/>
            </a:pPr>
            <a:r>
              <a:rPr lang="en-US" sz="2100" dirty="0" smtClean="0"/>
              <a:t>1 </a:t>
            </a:r>
            <a:r>
              <a:rPr lang="en-US" sz="2100" dirty="0"/>
              <a:t>youth or young adult self advocate (NYLN, YLF, etc</a:t>
            </a:r>
            <a:r>
              <a:rPr lang="en-US" sz="2100" dirty="0" smtClean="0"/>
              <a:t>.)</a:t>
            </a:r>
            <a:endParaRPr lang="en-US" sz="2100" dirty="0"/>
          </a:p>
          <a:p>
            <a:pPr marL="0" indent="0">
              <a:buNone/>
            </a:pPr>
            <a:r>
              <a:rPr lang="en-US" sz="2100" dirty="0" smtClean="0"/>
              <a:t>1 </a:t>
            </a:r>
            <a:r>
              <a:rPr lang="en-US" sz="2100" dirty="0"/>
              <a:t>Self-advocates representing autism self-advocacy </a:t>
            </a:r>
            <a:endParaRPr lang="en-US" sz="2100" dirty="0" smtClean="0"/>
          </a:p>
          <a:p>
            <a:pPr marL="0" indent="0">
              <a:buNone/>
            </a:pPr>
            <a:r>
              <a:rPr lang="en-US" sz="2100" dirty="0" smtClean="0"/>
              <a:t>1 DD Council </a:t>
            </a:r>
            <a:r>
              <a:rPr lang="en-US" sz="2100" dirty="0"/>
              <a:t>representative</a:t>
            </a:r>
          </a:p>
          <a:p>
            <a:pPr marL="0" indent="0">
              <a:buNone/>
            </a:pPr>
            <a:r>
              <a:rPr lang="en-US" sz="2100" dirty="0" smtClean="0"/>
              <a:t>1 </a:t>
            </a:r>
            <a:r>
              <a:rPr lang="en-US" sz="2100" dirty="0"/>
              <a:t>P&amp;A representative</a:t>
            </a:r>
          </a:p>
          <a:p>
            <a:pPr marL="0" indent="0">
              <a:buNone/>
            </a:pPr>
            <a:r>
              <a:rPr lang="en-US" sz="2100" dirty="0" smtClean="0"/>
              <a:t>1 </a:t>
            </a:r>
            <a:r>
              <a:rPr lang="en-US" sz="2100" dirty="0"/>
              <a:t>UCEDD representative</a:t>
            </a:r>
          </a:p>
          <a:p>
            <a:pPr marL="0" indent="0">
              <a:buNone/>
            </a:pPr>
            <a:r>
              <a:rPr lang="en-US" sz="2100" dirty="0" smtClean="0"/>
              <a:t>1 </a:t>
            </a:r>
            <a:r>
              <a:rPr lang="en-US" sz="2100" dirty="0"/>
              <a:t>DD services representative</a:t>
            </a:r>
          </a:p>
          <a:p>
            <a:pPr marL="0" indent="0">
              <a:buNone/>
            </a:pPr>
            <a:endParaRPr lang="en-US" sz="2100" dirty="0"/>
          </a:p>
          <a:p>
            <a:pPr marL="0" indent="0">
              <a:buNone/>
            </a:pPr>
            <a:endParaRPr lang="en-US" sz="2100" u="sng" dirty="0" smtClean="0"/>
          </a:p>
          <a:p>
            <a:pPr marL="0" indent="0">
              <a:buNone/>
            </a:pPr>
            <a:endParaRPr lang="en-US" sz="2100" u="sng" dirty="0" smtClean="0"/>
          </a:p>
          <a:p>
            <a:pPr marL="0" indent="0">
              <a:buNone/>
            </a:pPr>
            <a:endParaRPr lang="en-US" sz="2100" u="sng" dirty="0"/>
          </a:p>
          <a:p>
            <a:pPr marL="0" indent="0">
              <a:buNone/>
            </a:pPr>
            <a:r>
              <a:rPr lang="en-US" sz="2100" b="1" u="sng" dirty="0" smtClean="0"/>
              <a:t>Other </a:t>
            </a:r>
            <a:r>
              <a:rPr lang="en-US" sz="2100" b="1" u="sng" dirty="0"/>
              <a:t>optional members to include</a:t>
            </a:r>
            <a:r>
              <a:rPr lang="en-US" sz="2100" b="1" dirty="0"/>
              <a:t>:</a:t>
            </a:r>
          </a:p>
          <a:p>
            <a:pPr marL="0" indent="0">
              <a:buNone/>
            </a:pPr>
            <a:r>
              <a:rPr lang="en-US" sz="2100" dirty="0" smtClean="0"/>
              <a:t>Other Youth </a:t>
            </a:r>
            <a:r>
              <a:rPr lang="en-US" sz="2100" dirty="0"/>
              <a:t>self advocates (NCLD/Youth, etc.)</a:t>
            </a:r>
          </a:p>
          <a:p>
            <a:pPr marL="0" indent="0">
              <a:buNone/>
            </a:pPr>
            <a:r>
              <a:rPr lang="en-US" sz="2100" dirty="0" smtClean="0"/>
              <a:t>Other </a:t>
            </a:r>
            <a:r>
              <a:rPr lang="en-US" sz="2100" dirty="0"/>
              <a:t>self advocates (local non-affiliated groups)</a:t>
            </a:r>
          </a:p>
          <a:p>
            <a:pPr marL="0" indent="0">
              <a:buNone/>
            </a:pPr>
            <a:r>
              <a:rPr lang="en-US" sz="2100" dirty="0"/>
              <a:t>Other Self-advocates representing autism self-advocacy (ASAN, etc.)</a:t>
            </a:r>
          </a:p>
          <a:p>
            <a:pPr marL="0" indent="0">
              <a:buNone/>
            </a:pPr>
            <a:r>
              <a:rPr lang="en-US" sz="2100" dirty="0" smtClean="0"/>
              <a:t>Other </a:t>
            </a:r>
            <a:r>
              <a:rPr lang="en-US" sz="2100" dirty="0"/>
              <a:t>leaders from ADD network organizations (DD Councils, P&amp;As, and UCEDDs)</a:t>
            </a:r>
          </a:p>
          <a:p>
            <a:pPr marL="0" indent="0">
              <a:buNone/>
            </a:pPr>
            <a:r>
              <a:rPr lang="en-US" sz="2100" dirty="0" smtClean="0"/>
              <a:t>Other </a:t>
            </a:r>
            <a:r>
              <a:rPr lang="en-US" sz="2100" dirty="0"/>
              <a:t>leaders from DD organizations (The Arc, UCP, Autism Society, etc.)</a:t>
            </a:r>
          </a:p>
          <a:p>
            <a:pPr marL="0" indent="0">
              <a:buNone/>
            </a:pPr>
            <a:endParaRPr lang="en-US" sz="23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728" y="1600200"/>
            <a:ext cx="3445096"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8432" y="2057399"/>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357" y="2954777"/>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5188" y="2954779"/>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6282" y="3733800"/>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6263" y="2057399"/>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5999" y="2954778"/>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3061" y="2954775"/>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9139" y="2954779"/>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2954774"/>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136" y="3733800"/>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8431" y="3733800"/>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966" y="2057398"/>
            <a:ext cx="288925" cy="58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p:nvPr>
        </p:nvSpPr>
        <p:spPr>
          <a:xfrm>
            <a:off x="0" y="304800"/>
            <a:ext cx="8610600" cy="990600"/>
          </a:xfrm>
        </p:spPr>
        <p:txBody>
          <a:bodyPr/>
          <a:lstStyle/>
          <a:p>
            <a:r>
              <a:rPr lang="en-US" dirty="0" smtClean="0"/>
              <a:t>How State Teams Were Formed:</a:t>
            </a:r>
            <a:endParaRPr lang="en-US" dirty="0"/>
          </a:p>
        </p:txBody>
      </p:sp>
      <p:sp>
        <p:nvSpPr>
          <p:cNvPr id="31" name="Title 1"/>
          <p:cNvSpPr txBox="1">
            <a:spLocks/>
          </p:cNvSpPr>
          <p:nvPr/>
        </p:nvSpPr>
        <p:spPr>
          <a:xfrm>
            <a:off x="762000" y="3273057"/>
            <a:ext cx="14478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7200" dirty="0" smtClean="0">
                <a:solidFill>
                  <a:srgbClr val="FF0000"/>
                </a:solidFill>
              </a:rPr>
              <a:t>+</a:t>
            </a:r>
            <a:endParaRPr lang="en-US" sz="7200" dirty="0">
              <a:solidFill>
                <a:srgbClr val="FF0000"/>
              </a:solidFill>
            </a:endParaRPr>
          </a:p>
        </p:txBody>
      </p:sp>
      <p:sp>
        <p:nvSpPr>
          <p:cNvPr id="32" name="Title 1"/>
          <p:cNvSpPr txBox="1">
            <a:spLocks/>
          </p:cNvSpPr>
          <p:nvPr/>
        </p:nvSpPr>
        <p:spPr>
          <a:xfrm>
            <a:off x="381000" y="5867400"/>
            <a:ext cx="8610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US" sz="3600" dirty="0" smtClean="0">
                <a:solidFill>
                  <a:srgbClr val="FF0000"/>
                </a:solidFill>
              </a:rPr>
              <a:t>= Each team had 9-12 members</a:t>
            </a:r>
            <a:endParaRPr lang="en-US" sz="3600" dirty="0">
              <a:solidFill>
                <a:srgbClr val="FF0000"/>
              </a:solidFill>
            </a:endParaRPr>
          </a:p>
        </p:txBody>
      </p:sp>
      <p:sp>
        <p:nvSpPr>
          <p:cNvPr id="2" name="Slide Number Placeholder 1"/>
          <p:cNvSpPr>
            <a:spLocks noGrp="1"/>
          </p:cNvSpPr>
          <p:nvPr>
            <p:ph type="sldNum" sz="quarter" idx="12"/>
          </p:nvPr>
        </p:nvSpPr>
        <p:spPr/>
        <p:txBody>
          <a:bodyPr/>
          <a:lstStyle/>
          <a:p>
            <a:fld id="{62878DD8-DE23-4A60-8610-F7D4725CBB19}" type="slidenum">
              <a:rPr lang="en-US" smtClean="0"/>
              <a:t>13</a:t>
            </a:fld>
            <a:endParaRPr lang="en-US"/>
          </a:p>
        </p:txBody>
      </p:sp>
    </p:spTree>
    <p:extLst>
      <p:ext uri="{BB962C8B-B14F-4D97-AF65-F5344CB8AC3E}">
        <p14:creationId xmlns:p14="http://schemas.microsoft.com/office/powerpoint/2010/main" val="341705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077" y="1933575"/>
            <a:ext cx="27146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304800"/>
            <a:ext cx="8610600" cy="990600"/>
          </a:xfrm>
        </p:spPr>
        <p:txBody>
          <a:bodyPr/>
          <a:lstStyle/>
          <a:p>
            <a:r>
              <a:rPr lang="en-US" dirty="0" smtClean="0"/>
              <a:t>Overview of Process:</a:t>
            </a:r>
            <a:endParaRPr lang="en-US" dirty="0"/>
          </a:p>
        </p:txBody>
      </p:sp>
      <p:sp>
        <p:nvSpPr>
          <p:cNvPr id="3" name="Content Placeholder 2"/>
          <p:cNvSpPr>
            <a:spLocks noGrp="1"/>
          </p:cNvSpPr>
          <p:nvPr>
            <p:ph idx="1"/>
          </p:nvPr>
        </p:nvSpPr>
        <p:spPr/>
        <p:txBody>
          <a:bodyPr/>
          <a:lstStyle/>
          <a:p>
            <a:pPr marL="0" indent="0" algn="ctr">
              <a:buNone/>
            </a:pPr>
            <a:r>
              <a:rPr lang="en-US" dirty="0" smtClean="0"/>
              <a:t>ADD’s commissioner </a:t>
            </a:r>
          </a:p>
          <a:p>
            <a:pPr marL="0" indent="0" algn="ctr">
              <a:buNone/>
            </a:pPr>
            <a:endParaRPr lang="en-US" dirty="0"/>
          </a:p>
          <a:p>
            <a:pPr marL="0" indent="0" algn="ctr">
              <a:buNone/>
            </a:pPr>
            <a:endParaRPr lang="en-US" dirty="0" smtClean="0"/>
          </a:p>
          <a:p>
            <a:pPr marL="0" indent="0" algn="ctr">
              <a:buNone/>
            </a:pPr>
            <a:r>
              <a:rPr lang="en-US" dirty="0" smtClean="0"/>
              <a:t>Planning committee</a:t>
            </a:r>
          </a:p>
          <a:p>
            <a:pPr marL="0" indent="0" algn="ctr">
              <a:buNone/>
            </a:pPr>
            <a:endParaRPr lang="en-US" dirty="0"/>
          </a:p>
          <a:p>
            <a:pPr marL="0" indent="0" algn="ctr">
              <a:buNone/>
            </a:pPr>
            <a:endParaRPr lang="en-US" dirty="0" smtClean="0"/>
          </a:p>
          <a:p>
            <a:pPr marL="0" indent="0" algn="ctr">
              <a:buNone/>
            </a:pPr>
            <a:r>
              <a:rPr lang="en-US" dirty="0" smtClean="0"/>
              <a:t>State teams  </a:t>
            </a:r>
          </a:p>
          <a:p>
            <a:pPr marL="0" indent="0" algn="ctr">
              <a:buNone/>
            </a:pPr>
            <a:endParaRPr lang="en-US" dirty="0" smtClean="0"/>
          </a:p>
        </p:txBody>
      </p:sp>
      <p:sp>
        <p:nvSpPr>
          <p:cNvPr id="4" name="Down Arrow 3"/>
          <p:cNvSpPr/>
          <p:nvPr/>
        </p:nvSpPr>
        <p:spPr>
          <a:xfrm>
            <a:off x="4191000" y="2139696"/>
            <a:ext cx="637032" cy="679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C:\Users\hspears\Desktop\slew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36785"/>
            <a:ext cx="1582615" cy="1582615"/>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a:off x="4191000" y="3429000"/>
            <a:ext cx="637032" cy="679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222" t="23702" b="8147"/>
          <a:stretch/>
        </p:blipFill>
        <p:spPr>
          <a:xfrm>
            <a:off x="2497836" y="4648200"/>
            <a:ext cx="4023360" cy="2103120"/>
          </a:xfrm>
          <a:prstGeom prst="rect">
            <a:avLst/>
          </a:prstGeom>
        </p:spPr>
      </p:pic>
      <p:sp>
        <p:nvSpPr>
          <p:cNvPr id="12" name="Slide Number Placeholder 11"/>
          <p:cNvSpPr>
            <a:spLocks noGrp="1"/>
          </p:cNvSpPr>
          <p:nvPr>
            <p:ph type="sldNum" sz="quarter" idx="12"/>
          </p:nvPr>
        </p:nvSpPr>
        <p:spPr/>
        <p:txBody>
          <a:bodyPr/>
          <a:lstStyle/>
          <a:p>
            <a:fld id="{62878DD8-DE23-4A60-8610-F7D4725CBB19}" type="slidenum">
              <a:rPr lang="en-US" smtClean="0"/>
              <a:t>14</a:t>
            </a:fld>
            <a:endParaRPr lang="en-US"/>
          </a:p>
        </p:txBody>
      </p:sp>
    </p:spTree>
    <p:extLst>
      <p:ext uri="{BB962C8B-B14F-4D97-AF65-F5344CB8AC3E}">
        <p14:creationId xmlns:p14="http://schemas.microsoft.com/office/powerpoint/2010/main" val="1875355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will I find information about the summit </a:t>
            </a:r>
            <a:r>
              <a:rPr lang="en-US" dirty="0" smtClean="0"/>
              <a:t>?</a:t>
            </a:r>
            <a:endParaRPr lang="en-US" dirty="0"/>
          </a:p>
        </p:txBody>
      </p:sp>
      <p:sp>
        <p:nvSpPr>
          <p:cNvPr id="3" name="Content Placeholder 2"/>
          <p:cNvSpPr>
            <a:spLocks noGrp="1"/>
          </p:cNvSpPr>
          <p:nvPr>
            <p:ph idx="1"/>
          </p:nvPr>
        </p:nvSpPr>
        <p:spPr>
          <a:xfrm>
            <a:off x="228600" y="1524000"/>
            <a:ext cx="8610600" cy="4953000"/>
          </a:xfrm>
        </p:spPr>
        <p:txBody>
          <a:bodyPr>
            <a:normAutofit/>
          </a:bodyPr>
          <a:lstStyle/>
          <a:p>
            <a:pPr marL="0" indent="0" algn="ctr">
              <a:buNone/>
            </a:pPr>
            <a:r>
              <a:rPr lang="en-US" sz="4800" dirty="0" smtClean="0">
                <a:hlinkClick r:id="rId3"/>
              </a:rPr>
              <a:t>www.alliesinselfadvocacy.org</a:t>
            </a:r>
            <a:r>
              <a:rPr lang="en-US" sz="4800" dirty="0" smtClean="0"/>
              <a:t>  </a:t>
            </a:r>
          </a:p>
          <a:p>
            <a:pPr marL="0" indent="0" algn="ctr">
              <a:buNone/>
            </a:pPr>
            <a:endParaRPr lang="en-US" sz="48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563" y="2743200"/>
            <a:ext cx="636109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2878DD8-DE23-4A60-8610-F7D4725CBB19}" type="slidenum">
              <a:rPr lang="en-US" smtClean="0"/>
              <a:t>15</a:t>
            </a:fld>
            <a:endParaRPr lang="en-US"/>
          </a:p>
        </p:txBody>
      </p:sp>
    </p:spTree>
    <p:extLst>
      <p:ext uri="{BB962C8B-B14F-4D97-AF65-F5344CB8AC3E}">
        <p14:creationId xmlns:p14="http://schemas.microsoft.com/office/powerpoint/2010/main" val="338505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r>
              <a:rPr lang="en-US" b="1" dirty="0" smtClean="0"/>
              <a:t>State teams answered these questions in their presentations :</a:t>
            </a:r>
            <a:endParaRPr lang="en-US" b="1" dirty="0"/>
          </a:p>
        </p:txBody>
      </p:sp>
      <p:sp>
        <p:nvSpPr>
          <p:cNvPr id="3" name="Content Placeholder 2"/>
          <p:cNvSpPr>
            <a:spLocks noGrp="1"/>
          </p:cNvSpPr>
          <p:nvPr>
            <p:ph idx="1"/>
          </p:nvPr>
        </p:nvSpPr>
        <p:spPr>
          <a:xfrm>
            <a:off x="4191000" y="1600200"/>
            <a:ext cx="4572000" cy="5105400"/>
          </a:xfrm>
        </p:spPr>
        <p:txBody>
          <a:bodyPr>
            <a:normAutofit fontScale="92500" lnSpcReduction="20000"/>
          </a:bodyPr>
          <a:lstStyle/>
          <a:p>
            <a:r>
              <a:rPr lang="en-US" dirty="0" smtClean="0"/>
              <a:t>What </a:t>
            </a:r>
            <a:r>
              <a:rPr lang="en-US" dirty="0"/>
              <a:t>are the self advocacy organizations that currently exist in your state? </a:t>
            </a:r>
            <a:endParaRPr lang="en-US" dirty="0" smtClean="0"/>
          </a:p>
          <a:p>
            <a:pPr marL="0" indent="0">
              <a:buNone/>
            </a:pPr>
            <a:endParaRPr lang="en-US" dirty="0" smtClean="0"/>
          </a:p>
          <a:p>
            <a:r>
              <a:rPr lang="en-US" dirty="0" smtClean="0"/>
              <a:t>What </a:t>
            </a:r>
            <a:r>
              <a:rPr lang="en-US" dirty="0"/>
              <a:t>are their major activities ? </a:t>
            </a:r>
            <a:endParaRPr lang="en-US" dirty="0" smtClean="0"/>
          </a:p>
          <a:p>
            <a:pPr marL="0" indent="0">
              <a:buNone/>
            </a:pPr>
            <a:endParaRPr lang="en-US" dirty="0" smtClean="0"/>
          </a:p>
          <a:p>
            <a:r>
              <a:rPr lang="en-US" dirty="0" smtClean="0"/>
              <a:t>What </a:t>
            </a:r>
            <a:r>
              <a:rPr lang="en-US" dirty="0"/>
              <a:t>are the resources for the self advocacy organizations? </a:t>
            </a:r>
            <a:endParaRPr lang="en-US" dirty="0" smtClean="0"/>
          </a:p>
          <a:p>
            <a:pPr marL="0" indent="0">
              <a:buNone/>
            </a:pPr>
            <a:endParaRPr lang="en-US" dirty="0" smtClean="0"/>
          </a:p>
          <a:p>
            <a:r>
              <a:rPr lang="en-US" dirty="0" smtClean="0"/>
              <a:t>What </a:t>
            </a:r>
            <a:r>
              <a:rPr lang="en-US" dirty="0"/>
              <a:t>has worked and not worked in your state for self advocacy organizations? </a:t>
            </a:r>
            <a:endParaRPr lang="en-US" dirty="0" smtClean="0"/>
          </a:p>
          <a:p>
            <a:pPr marL="0" indent="0">
              <a:buNone/>
            </a:pPr>
            <a:endParaRPr lang="en-US" dirty="0" smtClean="0"/>
          </a:p>
          <a:p>
            <a:r>
              <a:rPr lang="en-US" dirty="0" smtClean="0"/>
              <a:t>What </a:t>
            </a:r>
            <a:r>
              <a:rPr lang="en-US" dirty="0"/>
              <a:t>are you most proud of in regards to self advocacy in your </a:t>
            </a:r>
            <a:r>
              <a:rPr lang="en-US" dirty="0" smtClean="0"/>
              <a:t>state?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286000"/>
            <a:ext cx="4114800" cy="3086100"/>
          </a:xfrm>
          <a:prstGeom prst="rect">
            <a:avLst/>
          </a:prstGeom>
        </p:spPr>
      </p:pic>
      <p:sp>
        <p:nvSpPr>
          <p:cNvPr id="5" name="Slide Number Placeholder 4"/>
          <p:cNvSpPr>
            <a:spLocks noGrp="1"/>
          </p:cNvSpPr>
          <p:nvPr>
            <p:ph type="sldNum" sz="quarter" idx="12"/>
          </p:nvPr>
        </p:nvSpPr>
        <p:spPr/>
        <p:txBody>
          <a:bodyPr/>
          <a:lstStyle/>
          <a:p>
            <a:fld id="{62878DD8-DE23-4A60-8610-F7D4725CBB19}" type="slidenum">
              <a:rPr lang="en-US" smtClean="0"/>
              <a:t>16</a:t>
            </a:fld>
            <a:endParaRPr lang="en-US"/>
          </a:p>
        </p:txBody>
      </p:sp>
    </p:spTree>
    <p:extLst>
      <p:ext uri="{BB962C8B-B14F-4D97-AF65-F5344CB8AC3E}">
        <p14:creationId xmlns:p14="http://schemas.microsoft.com/office/powerpoint/2010/main" val="316160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5867400"/>
          </a:xfrm>
        </p:spPr>
        <p:txBody>
          <a:bodyPr>
            <a:normAutofit/>
          </a:bodyPr>
          <a:lstStyle/>
          <a:p>
            <a:pPr marL="0" indent="0" algn="ctr">
              <a:buNone/>
            </a:pPr>
            <a:r>
              <a:rPr lang="en-US" sz="4800" dirty="0" smtClean="0">
                <a:hlinkClick r:id="rId3"/>
              </a:rPr>
              <a:t>www.alliesinselfadvocacy.org</a:t>
            </a:r>
            <a:r>
              <a:rPr lang="en-US" sz="4800" dirty="0" smtClean="0"/>
              <a:t>  </a:t>
            </a:r>
          </a:p>
          <a:p>
            <a:pPr marL="0" indent="0" algn="ctr">
              <a:buNone/>
            </a:pPr>
            <a:endParaRPr lang="en-US" sz="48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785782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2878DD8-DE23-4A60-8610-F7D4725CBB19}" type="slidenum">
              <a:rPr lang="en-US" smtClean="0"/>
              <a:t>17</a:t>
            </a:fld>
            <a:endParaRPr lang="en-US"/>
          </a:p>
        </p:txBody>
      </p:sp>
    </p:spTree>
    <p:extLst>
      <p:ext uri="{BB962C8B-B14F-4D97-AF65-F5344CB8AC3E}">
        <p14:creationId xmlns:p14="http://schemas.microsoft.com/office/powerpoint/2010/main" val="3507947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 – Day One </a:t>
            </a:r>
            <a:endParaRPr lang="en-US" dirty="0"/>
          </a:p>
        </p:txBody>
      </p:sp>
      <p:sp>
        <p:nvSpPr>
          <p:cNvPr id="12" name="Rectangle 24"/>
          <p:cNvSpPr>
            <a:spLocks noChangeArrowheads="1"/>
          </p:cNvSpPr>
          <p:nvPr/>
        </p:nvSpPr>
        <p:spPr bwMode="auto">
          <a:xfrm>
            <a:off x="1257300" y="1635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673670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2878DD8-DE23-4A60-8610-F7D4725CBB19}" type="slidenum">
              <a:rPr lang="en-US" smtClean="0"/>
              <a:t>18</a:t>
            </a:fld>
            <a:endParaRPr lang="en-US"/>
          </a:p>
        </p:txBody>
      </p:sp>
    </p:spTree>
    <p:extLst>
      <p:ext uri="{BB962C8B-B14F-4D97-AF65-F5344CB8AC3E}">
        <p14:creationId xmlns:p14="http://schemas.microsoft.com/office/powerpoint/2010/main" val="2230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143000"/>
          </a:xfrm>
        </p:spPr>
        <p:txBody>
          <a:bodyPr/>
          <a:lstStyle/>
          <a:p>
            <a:r>
              <a:rPr lang="en-US" dirty="0" smtClean="0"/>
              <a:t>At the Summits…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219200"/>
            <a:ext cx="7366000" cy="5524500"/>
          </a:xfrm>
        </p:spPr>
      </p:pic>
      <p:sp>
        <p:nvSpPr>
          <p:cNvPr id="5" name="Slide Number Placeholder 4"/>
          <p:cNvSpPr>
            <a:spLocks noGrp="1"/>
          </p:cNvSpPr>
          <p:nvPr>
            <p:ph type="sldNum" sz="quarter" idx="12"/>
          </p:nvPr>
        </p:nvSpPr>
        <p:spPr/>
        <p:txBody>
          <a:bodyPr/>
          <a:lstStyle/>
          <a:p>
            <a:fld id="{62878DD8-DE23-4A60-8610-F7D4725CBB19}" type="slidenum">
              <a:rPr lang="en-US" smtClean="0"/>
              <a:t>19</a:t>
            </a:fld>
            <a:endParaRPr lang="en-US"/>
          </a:p>
        </p:txBody>
      </p:sp>
    </p:spTree>
    <p:extLst>
      <p:ext uri="{BB962C8B-B14F-4D97-AF65-F5344CB8AC3E}">
        <p14:creationId xmlns:p14="http://schemas.microsoft.com/office/powerpoint/2010/main" val="291957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838200"/>
          </a:xfrm>
        </p:spPr>
        <p:txBody>
          <a:bodyPr/>
          <a:lstStyle/>
          <a:p>
            <a:r>
              <a:rPr lang="en-US" dirty="0" smtClean="0"/>
              <a:t>Reports are available here…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447800" y="1143000"/>
            <a:ext cx="6309360" cy="4712547"/>
          </a:xfrm>
        </p:spPr>
      </p:pic>
      <p:sp>
        <p:nvSpPr>
          <p:cNvPr id="5" name="Title 1"/>
          <p:cNvSpPr txBox="1">
            <a:spLocks/>
          </p:cNvSpPr>
          <p:nvPr/>
        </p:nvSpPr>
        <p:spPr>
          <a:xfrm>
            <a:off x="879231" y="6019800"/>
            <a:ext cx="82296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endParaRPr lang="en-US" dirty="0"/>
          </a:p>
        </p:txBody>
      </p:sp>
      <p:sp>
        <p:nvSpPr>
          <p:cNvPr id="6" name="Title 1"/>
          <p:cNvSpPr txBox="1">
            <a:spLocks/>
          </p:cNvSpPr>
          <p:nvPr/>
        </p:nvSpPr>
        <p:spPr>
          <a:xfrm>
            <a:off x="879231" y="5943600"/>
            <a:ext cx="8229600" cy="8382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US" dirty="0" smtClean="0"/>
              <a:t>… and they will be available online soon!</a:t>
            </a:r>
            <a:endParaRPr lang="en-US" dirty="0"/>
          </a:p>
        </p:txBody>
      </p:sp>
      <p:sp>
        <p:nvSpPr>
          <p:cNvPr id="7" name="Slide Number Placeholder 6"/>
          <p:cNvSpPr>
            <a:spLocks noGrp="1"/>
          </p:cNvSpPr>
          <p:nvPr>
            <p:ph type="sldNum" sz="quarter" idx="12"/>
          </p:nvPr>
        </p:nvSpPr>
        <p:spPr/>
        <p:txBody>
          <a:bodyPr/>
          <a:lstStyle/>
          <a:p>
            <a:fld id="{62878DD8-DE23-4A60-8610-F7D4725CBB19}" type="slidenum">
              <a:rPr lang="en-US" smtClean="0"/>
              <a:t>2</a:t>
            </a:fld>
            <a:endParaRPr lang="en-US"/>
          </a:p>
        </p:txBody>
      </p:sp>
    </p:spTree>
    <p:extLst>
      <p:ext uri="{BB962C8B-B14F-4D97-AF65-F5344CB8AC3E}">
        <p14:creationId xmlns:p14="http://schemas.microsoft.com/office/powerpoint/2010/main" val="1765000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 Day </a:t>
            </a:r>
            <a:r>
              <a:rPr lang="en-US" dirty="0" smtClean="0"/>
              <a:t>One, continued </a:t>
            </a:r>
            <a:endParaRPr lang="en-US" dirty="0"/>
          </a:p>
        </p:txBody>
      </p:sp>
      <p:graphicFrame>
        <p:nvGraphicFramePr>
          <p:cNvPr id="6" name="Content Placeholder 5"/>
          <p:cNvGraphicFramePr>
            <a:graphicFrameLocks noGrp="1"/>
          </p:cNvGraphicFramePr>
          <p:nvPr>
            <p:ph idx="1"/>
          </p:nvPr>
        </p:nvGraphicFramePr>
        <p:xfrm>
          <a:off x="2351319" y="1600200"/>
          <a:ext cx="4441362" cy="4876800"/>
        </p:xfrm>
        <a:graphic>
          <a:graphicData uri="http://schemas.openxmlformats.org/drawingml/2006/table">
            <a:tbl>
              <a:tblPr firstRow="1" firstCol="1" bandRow="1"/>
              <a:tblGrid>
                <a:gridCol w="1112784"/>
                <a:gridCol w="3328578"/>
              </a:tblGrid>
              <a:tr h="272698">
                <a:tc>
                  <a:txBody>
                    <a:bodyPr/>
                    <a:lstStyle/>
                    <a:p>
                      <a:pPr marL="0" marR="0" algn="ctr">
                        <a:spcBef>
                          <a:spcPts val="0"/>
                        </a:spcBef>
                        <a:spcAft>
                          <a:spcPts val="0"/>
                        </a:spcAft>
                      </a:pPr>
                      <a:r>
                        <a:rPr lang="en-US" sz="1100" b="1" dirty="0">
                          <a:solidFill>
                            <a:srgbClr val="000000"/>
                          </a:solidFill>
                          <a:effectLst/>
                          <a:latin typeface="Arial"/>
                          <a:ea typeface="Times New Roman"/>
                          <a:cs typeface="Times New Roman"/>
                        </a:rPr>
                        <a:t>TIME</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rgbClr val="000000"/>
                          </a:solidFill>
                          <a:effectLst/>
                          <a:latin typeface="Arial"/>
                          <a:ea typeface="Times New Roman"/>
                          <a:cs typeface="Times New Roman"/>
                        </a:rPr>
                        <a:t>ACTIVITY</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795">
                <a:tc>
                  <a:txBody>
                    <a:bodyPr/>
                    <a:lstStyle/>
                    <a:p>
                      <a:pPr marL="0" marR="0" algn="l">
                        <a:spcBef>
                          <a:spcPts val="0"/>
                        </a:spcBef>
                        <a:spcAft>
                          <a:spcPts val="0"/>
                        </a:spcAft>
                      </a:pPr>
                      <a:r>
                        <a:rPr lang="en-US" sz="1100" dirty="0">
                          <a:solidFill>
                            <a:srgbClr val="000000"/>
                          </a:solidFill>
                          <a:effectLst/>
                          <a:latin typeface="Arial"/>
                          <a:ea typeface="Times New Roman"/>
                          <a:cs typeface="Times New Roman"/>
                        </a:rPr>
                        <a:t>12:15-1:15 pm</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Lunch</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404">
                <a:tc>
                  <a:txBody>
                    <a:bodyPr/>
                    <a:lstStyle/>
                    <a:p>
                      <a:pPr marL="0" marR="0" algn="l">
                        <a:spcBef>
                          <a:spcPts val="0"/>
                        </a:spcBef>
                        <a:spcAft>
                          <a:spcPts val="0"/>
                        </a:spcAft>
                      </a:pPr>
                      <a:r>
                        <a:rPr lang="en-US" sz="1100" dirty="0">
                          <a:solidFill>
                            <a:srgbClr val="000000"/>
                          </a:solidFill>
                          <a:effectLst/>
                          <a:latin typeface="Arial"/>
                          <a:ea typeface="Times New Roman"/>
                          <a:cs typeface="Times New Roman"/>
                        </a:rPr>
                        <a:t>1:15-1:30 pm</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Instructions for Organization/Peer Breakouts</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803">
                <a:tc>
                  <a:txBody>
                    <a:bodyPr/>
                    <a:lstStyle/>
                    <a:p>
                      <a:pPr marL="0" marR="0" algn="l">
                        <a:spcBef>
                          <a:spcPts val="0"/>
                        </a:spcBef>
                        <a:spcAft>
                          <a:spcPts val="0"/>
                        </a:spcAft>
                      </a:pPr>
                      <a:r>
                        <a:rPr lang="en-US" sz="1100" dirty="0">
                          <a:solidFill>
                            <a:srgbClr val="000000"/>
                          </a:solidFill>
                          <a:effectLst/>
                          <a:latin typeface="Arial"/>
                          <a:ea typeface="Times New Roman"/>
                          <a:cs typeface="Times New Roman"/>
                        </a:rPr>
                        <a:t>1:30-2:30 pm</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Breakout Session: Organization/Peer</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022">
                <a:tc>
                  <a:txBody>
                    <a:bodyPr/>
                    <a:lstStyle/>
                    <a:p>
                      <a:pPr marL="0" marR="0" algn="l">
                        <a:spcBef>
                          <a:spcPts val="0"/>
                        </a:spcBef>
                        <a:spcAft>
                          <a:spcPts val="0"/>
                        </a:spcAft>
                      </a:pPr>
                      <a:r>
                        <a:rPr lang="en-US" sz="1100" dirty="0">
                          <a:solidFill>
                            <a:srgbClr val="000000"/>
                          </a:solidFill>
                          <a:effectLst/>
                          <a:latin typeface="Arial"/>
                          <a:ea typeface="Times New Roman"/>
                          <a:cs typeface="Times New Roman"/>
                        </a:rPr>
                        <a:t>2:30-3:00 pm</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Break</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043">
                <a:tc>
                  <a:txBody>
                    <a:bodyPr/>
                    <a:lstStyle/>
                    <a:p>
                      <a:pPr marL="0" marR="0" algn="l">
                        <a:spcBef>
                          <a:spcPts val="0"/>
                        </a:spcBef>
                        <a:spcAft>
                          <a:spcPts val="0"/>
                        </a:spcAft>
                      </a:pPr>
                      <a:r>
                        <a:rPr lang="en-US" sz="1100" dirty="0">
                          <a:solidFill>
                            <a:srgbClr val="000000"/>
                          </a:solidFill>
                          <a:effectLst/>
                          <a:latin typeface="Arial"/>
                          <a:ea typeface="Times New Roman"/>
                          <a:cs typeface="Times New Roman"/>
                        </a:rPr>
                        <a:t>3:00-3:30 pm</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Arial"/>
                          <a:ea typeface="Times New Roman"/>
                          <a:cs typeface="Calibri"/>
                        </a:rPr>
                        <a:t>Instructions for State Team breakout: Developing Next Steps</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992">
                <a:tc>
                  <a:txBody>
                    <a:bodyPr/>
                    <a:lstStyle/>
                    <a:p>
                      <a:pPr marL="0" marR="0" algn="l">
                        <a:spcBef>
                          <a:spcPts val="0"/>
                        </a:spcBef>
                        <a:spcAft>
                          <a:spcPts val="0"/>
                        </a:spcAft>
                      </a:pPr>
                      <a:r>
                        <a:rPr lang="en-US" sz="1100" dirty="0">
                          <a:solidFill>
                            <a:srgbClr val="000000"/>
                          </a:solidFill>
                          <a:effectLst/>
                          <a:latin typeface="Arial"/>
                          <a:ea typeface="Times New Roman"/>
                          <a:cs typeface="Times New Roman"/>
                        </a:rPr>
                        <a:t>3:30-5:00 pm</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State Team Breakout Session: Developing Next Steps</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18">
                <a:tc>
                  <a:txBody>
                    <a:bodyPr/>
                    <a:lstStyle/>
                    <a:p>
                      <a:pPr marL="0" marR="0" algn="l">
                        <a:spcBef>
                          <a:spcPts val="0"/>
                        </a:spcBef>
                        <a:spcAft>
                          <a:spcPts val="0"/>
                        </a:spcAft>
                      </a:pPr>
                      <a:r>
                        <a:rPr lang="en-US" sz="1100" dirty="0">
                          <a:solidFill>
                            <a:srgbClr val="000000"/>
                          </a:solidFill>
                          <a:effectLst/>
                          <a:latin typeface="Arial"/>
                          <a:ea typeface="Times New Roman"/>
                          <a:cs typeface="Times New Roman"/>
                        </a:rPr>
                        <a:t>5:00-5:30 pm</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Open </a:t>
                      </a:r>
                      <a:r>
                        <a:rPr lang="en-US" sz="1100" dirty="0" err="1">
                          <a:solidFill>
                            <a:srgbClr val="000000"/>
                          </a:solidFill>
                          <a:effectLst/>
                          <a:latin typeface="Arial"/>
                          <a:ea typeface="Times New Roman"/>
                          <a:cs typeface="Times New Roman"/>
                        </a:rPr>
                        <a:t>Mic</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421">
                <a:tc>
                  <a:txBody>
                    <a:bodyPr/>
                    <a:lstStyle/>
                    <a:p>
                      <a:pPr marL="0" marR="0" algn="l">
                        <a:spcBef>
                          <a:spcPts val="0"/>
                        </a:spcBef>
                        <a:spcAft>
                          <a:spcPts val="0"/>
                        </a:spcAft>
                      </a:pPr>
                      <a:r>
                        <a:rPr lang="en-US" sz="1100">
                          <a:solidFill>
                            <a:srgbClr val="000000"/>
                          </a:solidFill>
                          <a:effectLst/>
                          <a:latin typeface="Arial"/>
                          <a:ea typeface="Times New Roman"/>
                          <a:cs typeface="Times New Roman"/>
                        </a:rPr>
                        <a:t>5:30-6:00 pm</a:t>
                      </a:r>
                      <a:endParaRPr lang="en-US" sz="80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 Break</a:t>
                      </a:r>
                      <a:endParaRPr lang="en-US" sz="80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404">
                <a:tc>
                  <a:txBody>
                    <a:bodyPr/>
                    <a:lstStyle/>
                    <a:p>
                      <a:pPr marL="0" marR="0" algn="l">
                        <a:spcBef>
                          <a:spcPts val="0"/>
                        </a:spcBef>
                        <a:spcAft>
                          <a:spcPts val="0"/>
                        </a:spcAft>
                      </a:pPr>
                      <a:r>
                        <a:rPr lang="en-US" sz="1100">
                          <a:solidFill>
                            <a:srgbClr val="000000"/>
                          </a:solidFill>
                          <a:effectLst/>
                          <a:latin typeface="Arial"/>
                          <a:ea typeface="Times New Roman"/>
                          <a:cs typeface="Times New Roman"/>
                        </a:rPr>
                        <a:t>6:00-7:30 pm</a:t>
                      </a:r>
                      <a:endParaRPr lang="en-US" sz="80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Reception</a:t>
                      </a:r>
                      <a:endParaRPr lang="en-US" sz="800" dirty="0">
                        <a:effectLst/>
                        <a:latin typeface="Calibri"/>
                        <a:ea typeface="Calibri"/>
                        <a:cs typeface="Times New Roman"/>
                      </a:endParaRPr>
                    </a:p>
                  </a:txBody>
                  <a:tcPr marL="52780" marR="52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 name="Picture 15" descr="C:\Users\drudolph\AppData\Local\Microsoft\Windows\Temporary Internet Files\Content.IE5\UC0L6EN7\MC900233490[1].wmf"/>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447800" y="1945322"/>
            <a:ext cx="772795" cy="416878"/>
          </a:xfrm>
          <a:prstGeom prst="rect">
            <a:avLst/>
          </a:prstGeom>
          <a:noFill/>
          <a:ln>
            <a:noFill/>
          </a:ln>
        </p:spPr>
      </p:pic>
      <p:pic>
        <p:nvPicPr>
          <p:cNvPr id="17" name="Picture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9649" y="2472680"/>
            <a:ext cx="781105" cy="422920"/>
          </a:xfrm>
          <a:prstGeom prst="rect">
            <a:avLst/>
          </a:prstGeom>
          <a:noFill/>
        </p:spPr>
      </p:pic>
      <p:pic>
        <p:nvPicPr>
          <p:cNvPr id="18" name="Picture 17"/>
          <p:cNvPicPr/>
          <p:nvPr/>
        </p:nvPicPr>
        <p:blipFill rotWithShape="1">
          <a:blip r:embed="rId4" cstate="print">
            <a:extLst>
              <a:ext uri="{28A0092B-C50C-407E-A947-70E740481C1C}">
                <a14:useLocalDpi xmlns:a14="http://schemas.microsoft.com/office/drawing/2010/main" val="0"/>
              </a:ext>
            </a:extLst>
          </a:blip>
          <a:srcRect t="7059" b="12941"/>
          <a:stretch/>
        </p:blipFill>
        <p:spPr bwMode="auto">
          <a:xfrm>
            <a:off x="1472619" y="3942251"/>
            <a:ext cx="781105" cy="392711"/>
          </a:xfrm>
          <a:prstGeom prst="rect">
            <a:avLst/>
          </a:prstGeom>
          <a:noFill/>
          <a:ln>
            <a:noFill/>
          </a:ln>
          <a:extLst>
            <a:ext uri="{53640926-AAD7-44D8-BBD7-CCE9431645EC}">
              <a14:shadowObscured xmlns:a14="http://schemas.microsoft.com/office/drawing/2010/main"/>
            </a:ext>
          </a:extLst>
        </p:spPr>
      </p:pic>
      <p:pic>
        <p:nvPicPr>
          <p:cNvPr id="19" name="Picture 18"/>
          <p:cNvPicPr/>
          <p:nvPr/>
        </p:nvPicPr>
        <p:blipFill rotWithShape="1">
          <a:blip r:embed="rId5">
            <a:grayscl/>
            <a:extLst>
              <a:ext uri="{28A0092B-C50C-407E-A947-70E740481C1C}">
                <a14:useLocalDpi xmlns:a14="http://schemas.microsoft.com/office/drawing/2010/main" val="0"/>
              </a:ext>
            </a:extLst>
          </a:blip>
          <a:srcRect l="7143" r="6734"/>
          <a:stretch/>
        </p:blipFill>
        <p:spPr bwMode="auto">
          <a:xfrm>
            <a:off x="1535306" y="5074458"/>
            <a:ext cx="598293" cy="368544"/>
          </a:xfrm>
          <a:prstGeom prst="rect">
            <a:avLst/>
          </a:prstGeom>
          <a:noFill/>
          <a:ln>
            <a:noFill/>
          </a:ln>
          <a:extLst>
            <a:ext uri="{53640926-AAD7-44D8-BBD7-CCE9431645EC}">
              <a14:shadowObscured xmlns:a14="http://schemas.microsoft.com/office/drawing/2010/main"/>
            </a:ext>
          </a:extLst>
        </p:spPr>
      </p:pic>
      <p:pic>
        <p:nvPicPr>
          <p:cNvPr id="20" name="Picture 19" descr="C:\Users\drudolph\AppData\Local\Microsoft\Windows\Temporary Internet Files\Content.IE5\B18C84FG\MC900089618[1].wmf"/>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529861" y="6019800"/>
            <a:ext cx="764485" cy="368544"/>
          </a:xfrm>
          <a:prstGeom prst="rect">
            <a:avLst/>
          </a:prstGeom>
          <a:noFill/>
          <a:ln>
            <a:noFill/>
          </a:ln>
        </p:spPr>
      </p:pic>
      <p:pic>
        <p:nvPicPr>
          <p:cNvPr id="21" name="Picture 20"/>
          <p:cNvPicPr/>
          <p:nvPr/>
        </p:nvPicPr>
        <p:blipFill rotWithShape="1">
          <a:blip r:embed="rId7" cstate="print">
            <a:extLst>
              <a:ext uri="{28A0092B-C50C-407E-A947-70E740481C1C}">
                <a14:useLocalDpi xmlns:a14="http://schemas.microsoft.com/office/drawing/2010/main" val="0"/>
              </a:ext>
            </a:extLst>
          </a:blip>
          <a:srcRect l="6250" r="7293"/>
          <a:stretch/>
        </p:blipFill>
        <p:spPr bwMode="auto">
          <a:xfrm>
            <a:off x="1524000" y="3599897"/>
            <a:ext cx="739557" cy="362503"/>
          </a:xfrm>
          <a:prstGeom prst="rect">
            <a:avLst/>
          </a:prstGeom>
          <a:noFill/>
          <a:ln>
            <a:noFill/>
          </a:ln>
          <a:extLst>
            <a:ext uri="{53640926-AAD7-44D8-BBD7-CCE9431645EC}">
              <a14:shadowObscured xmlns:a14="http://schemas.microsoft.com/office/drawing/2010/main"/>
            </a:ext>
          </a:extLst>
        </p:spPr>
      </p:pic>
      <p:pic>
        <p:nvPicPr>
          <p:cNvPr id="22" name="Picture 21" descr="C:\Users\drudolph\AppData\Local\Microsoft\Windows\Temporary Internet Files\Content.IE5\UC0L6EN7\MC900365688[1].wmf"/>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1544648" y="5443002"/>
            <a:ext cx="722937" cy="372169"/>
          </a:xfrm>
          <a:prstGeom prst="rect">
            <a:avLst/>
          </a:prstGeom>
          <a:noFill/>
          <a:ln>
            <a:noFill/>
          </a:ln>
        </p:spPr>
      </p:pic>
      <p:pic>
        <p:nvPicPr>
          <p:cNvPr id="23" name="Picture 22"/>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6272" r="6123" b="22221"/>
          <a:stretch/>
        </p:blipFill>
        <p:spPr bwMode="auto">
          <a:xfrm>
            <a:off x="1449124" y="3042331"/>
            <a:ext cx="764485" cy="386669"/>
          </a:xfrm>
          <a:prstGeom prst="rect">
            <a:avLst/>
          </a:prstGeom>
          <a:ln>
            <a:noFill/>
          </a:ln>
          <a:extLst>
            <a:ext uri="{53640926-AAD7-44D8-BBD7-CCE9431645EC}">
              <a14:shadowObscured xmlns:a14="http://schemas.microsoft.com/office/drawing/2010/main"/>
            </a:ext>
          </a:extLst>
        </p:spPr>
      </p:pic>
      <p:pic>
        <p:nvPicPr>
          <p:cNvPr id="24" name="Picture 23"/>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6272" r="6123" b="22221"/>
          <a:stretch/>
        </p:blipFill>
        <p:spPr bwMode="auto">
          <a:xfrm>
            <a:off x="1460098" y="4495800"/>
            <a:ext cx="764485" cy="386669"/>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62878DD8-DE23-4A60-8610-F7D4725CBB19}" type="slidenum">
              <a:rPr lang="en-US" smtClean="0"/>
              <a:t>20</a:t>
            </a:fld>
            <a:endParaRPr lang="en-US"/>
          </a:p>
        </p:txBody>
      </p:sp>
    </p:spTree>
    <p:extLst>
      <p:ext uri="{BB962C8B-B14F-4D97-AF65-F5344CB8AC3E}">
        <p14:creationId xmlns:p14="http://schemas.microsoft.com/office/powerpoint/2010/main" val="348909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 Day Two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5001586"/>
              </p:ext>
            </p:extLst>
          </p:nvPr>
        </p:nvGraphicFramePr>
        <p:xfrm>
          <a:off x="2667000" y="1447800"/>
          <a:ext cx="3721961" cy="4876799"/>
        </p:xfrm>
        <a:graphic>
          <a:graphicData uri="http://schemas.openxmlformats.org/drawingml/2006/table">
            <a:tbl>
              <a:tblPr firstRow="1" firstCol="1" bandRow="1"/>
              <a:tblGrid>
                <a:gridCol w="1088228"/>
                <a:gridCol w="2633733"/>
              </a:tblGrid>
              <a:tr h="198603">
                <a:tc>
                  <a:txBody>
                    <a:bodyPr/>
                    <a:lstStyle/>
                    <a:p>
                      <a:pPr marL="0" marR="0" algn="ctr">
                        <a:spcBef>
                          <a:spcPts val="0"/>
                        </a:spcBef>
                        <a:spcAft>
                          <a:spcPts val="0"/>
                        </a:spcAft>
                      </a:pPr>
                      <a:r>
                        <a:rPr lang="en-US" sz="900" b="1" dirty="0">
                          <a:solidFill>
                            <a:srgbClr val="000000"/>
                          </a:solidFill>
                          <a:effectLst/>
                          <a:latin typeface="Arial"/>
                          <a:ea typeface="Times New Roman"/>
                          <a:cs typeface="Times New Roman"/>
                        </a:rPr>
                        <a:t>TIME</a:t>
                      </a:r>
                      <a:endParaRPr lang="en-US" sz="700" dirty="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a:ea typeface="Times New Roman"/>
                          <a:cs typeface="Times New Roman"/>
                        </a:rPr>
                        <a:t>ACTIVITY</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81">
                <a:tc>
                  <a:txBody>
                    <a:bodyPr/>
                    <a:lstStyle/>
                    <a:p>
                      <a:pPr marL="0" marR="0" algn="l">
                        <a:spcBef>
                          <a:spcPts val="0"/>
                        </a:spcBef>
                        <a:spcAft>
                          <a:spcPts val="0"/>
                        </a:spcAft>
                      </a:pPr>
                      <a:r>
                        <a:rPr lang="en-US" sz="900" dirty="0">
                          <a:solidFill>
                            <a:srgbClr val="000000"/>
                          </a:solidFill>
                          <a:effectLst/>
                          <a:latin typeface="Arial"/>
                          <a:ea typeface="Times New Roman"/>
                          <a:cs typeface="Times New Roman"/>
                        </a:rPr>
                        <a:t>7:30-8:30 am</a:t>
                      </a:r>
                      <a:endParaRPr lang="en-US" sz="700" dirty="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a:ea typeface="Times New Roman"/>
                          <a:cs typeface="Times New Roman"/>
                        </a:rPr>
                        <a:t>Continental Breakfast with State Teams</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45">
                <a:tc>
                  <a:txBody>
                    <a:bodyPr/>
                    <a:lstStyle/>
                    <a:p>
                      <a:pPr marL="0" marR="0" algn="l">
                        <a:spcBef>
                          <a:spcPts val="0"/>
                        </a:spcBef>
                        <a:spcAft>
                          <a:spcPts val="0"/>
                        </a:spcAft>
                      </a:pPr>
                      <a:r>
                        <a:rPr lang="en-US" sz="900">
                          <a:solidFill>
                            <a:srgbClr val="000000"/>
                          </a:solidFill>
                          <a:effectLst/>
                          <a:latin typeface="Arial"/>
                          <a:ea typeface="Times New Roman"/>
                          <a:cs typeface="Times New Roman"/>
                        </a:rPr>
                        <a:t>8:30-8:45 am</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a:ea typeface="Times New Roman"/>
                          <a:cs typeface="Times New Roman"/>
                        </a:rPr>
                        <a:t>Welcome</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744">
                <a:tc>
                  <a:txBody>
                    <a:bodyPr/>
                    <a:lstStyle/>
                    <a:p>
                      <a:pPr marL="0" marR="0" algn="l">
                        <a:spcBef>
                          <a:spcPts val="0"/>
                        </a:spcBef>
                        <a:spcAft>
                          <a:spcPts val="0"/>
                        </a:spcAft>
                      </a:pPr>
                      <a:r>
                        <a:rPr lang="en-US" sz="900" dirty="0">
                          <a:solidFill>
                            <a:srgbClr val="000000"/>
                          </a:solidFill>
                          <a:effectLst/>
                          <a:latin typeface="Arial"/>
                          <a:ea typeface="Times New Roman"/>
                          <a:cs typeface="Times New Roman"/>
                        </a:rPr>
                        <a:t>8:45-9:45 am</a:t>
                      </a:r>
                      <a:endParaRPr lang="en-US" sz="700" dirty="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a:ea typeface="Times New Roman"/>
                          <a:cs typeface="Calibri"/>
                        </a:rPr>
                        <a:t>State Teams Report Back to group with next steps of state plans</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622">
                <a:tc>
                  <a:txBody>
                    <a:bodyPr/>
                    <a:lstStyle/>
                    <a:p>
                      <a:pPr marL="0" marR="0" algn="l">
                        <a:spcBef>
                          <a:spcPts val="0"/>
                        </a:spcBef>
                        <a:spcAft>
                          <a:spcPts val="0"/>
                        </a:spcAft>
                      </a:pPr>
                      <a:r>
                        <a:rPr lang="en-US" sz="900" dirty="0">
                          <a:solidFill>
                            <a:srgbClr val="000000"/>
                          </a:solidFill>
                          <a:effectLst/>
                          <a:latin typeface="Arial"/>
                          <a:ea typeface="Times New Roman"/>
                          <a:cs typeface="Times New Roman"/>
                        </a:rPr>
                        <a:t>9:45-10:00 am</a:t>
                      </a:r>
                      <a:endParaRPr lang="en-US" sz="700" dirty="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a:ea typeface="Times New Roman"/>
                          <a:cs typeface="Calibri"/>
                        </a:rPr>
                        <a:t>Instructions for State Team Breakout Sessions:   Recommendations</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119">
                <a:tc>
                  <a:txBody>
                    <a:bodyPr/>
                    <a:lstStyle/>
                    <a:p>
                      <a:pPr marL="0" marR="0" algn="l">
                        <a:spcBef>
                          <a:spcPts val="0"/>
                        </a:spcBef>
                        <a:spcAft>
                          <a:spcPts val="0"/>
                        </a:spcAft>
                      </a:pPr>
                      <a:r>
                        <a:rPr lang="en-US" sz="900">
                          <a:solidFill>
                            <a:srgbClr val="000000"/>
                          </a:solidFill>
                          <a:effectLst/>
                          <a:latin typeface="Arial"/>
                          <a:ea typeface="Times New Roman"/>
                          <a:cs typeface="Times New Roman"/>
                        </a:rPr>
                        <a:t>10:00-10:30 am </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a:ea typeface="Times New Roman"/>
                          <a:cs typeface="Times New Roman"/>
                        </a:rPr>
                        <a:t>     Break</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656">
                <a:tc>
                  <a:txBody>
                    <a:bodyPr/>
                    <a:lstStyle/>
                    <a:p>
                      <a:pPr marL="0" marR="0" algn="l">
                        <a:spcBef>
                          <a:spcPts val="0"/>
                        </a:spcBef>
                        <a:spcAft>
                          <a:spcPts val="0"/>
                        </a:spcAft>
                      </a:pPr>
                      <a:r>
                        <a:rPr lang="en-US" sz="900">
                          <a:solidFill>
                            <a:srgbClr val="000000"/>
                          </a:solidFill>
                          <a:effectLst/>
                          <a:latin typeface="Arial"/>
                          <a:ea typeface="Times New Roman"/>
                          <a:cs typeface="Times New Roman"/>
                        </a:rPr>
                        <a:t>10:30am-12:15 pm</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a:ea typeface="Times New Roman"/>
                          <a:cs typeface="Calibri"/>
                        </a:rPr>
                        <a:t>State Team Breakout Session: National Recommendations</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166">
                <a:tc>
                  <a:txBody>
                    <a:bodyPr/>
                    <a:lstStyle/>
                    <a:p>
                      <a:pPr marL="0" marR="0" algn="l">
                        <a:spcBef>
                          <a:spcPts val="0"/>
                        </a:spcBef>
                        <a:spcAft>
                          <a:spcPts val="0"/>
                        </a:spcAft>
                      </a:pPr>
                      <a:r>
                        <a:rPr lang="en-US" sz="900">
                          <a:solidFill>
                            <a:srgbClr val="000000"/>
                          </a:solidFill>
                          <a:effectLst/>
                          <a:latin typeface="Arial"/>
                          <a:ea typeface="Times New Roman"/>
                          <a:cs typeface="Times New Roman"/>
                        </a:rPr>
                        <a:t>12:15-12:45 pm</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a:ea typeface="Times New Roman"/>
                          <a:cs typeface="Times New Roman"/>
                        </a:rPr>
                        <a:t>State Sharing Tables</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844">
                <a:tc>
                  <a:txBody>
                    <a:bodyPr/>
                    <a:lstStyle/>
                    <a:p>
                      <a:pPr marL="0" marR="0" algn="l">
                        <a:spcBef>
                          <a:spcPts val="0"/>
                        </a:spcBef>
                        <a:spcAft>
                          <a:spcPts val="0"/>
                        </a:spcAft>
                      </a:pPr>
                      <a:r>
                        <a:rPr lang="en-US" sz="900">
                          <a:solidFill>
                            <a:srgbClr val="000000"/>
                          </a:solidFill>
                          <a:effectLst/>
                          <a:latin typeface="Arial"/>
                          <a:ea typeface="Times New Roman"/>
                          <a:cs typeface="Times New Roman"/>
                        </a:rPr>
                        <a:t>12:45-1:45 pm</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a:ea typeface="Times New Roman"/>
                          <a:cs typeface="Times New Roman"/>
                        </a:rPr>
                        <a:t>Lunch</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844">
                <a:tc>
                  <a:txBody>
                    <a:bodyPr/>
                    <a:lstStyle/>
                    <a:p>
                      <a:pPr marL="0" marR="0" algn="l">
                        <a:spcBef>
                          <a:spcPts val="0"/>
                        </a:spcBef>
                        <a:spcAft>
                          <a:spcPts val="0"/>
                        </a:spcAft>
                      </a:pPr>
                      <a:r>
                        <a:rPr lang="en-US" sz="900">
                          <a:solidFill>
                            <a:srgbClr val="000000"/>
                          </a:solidFill>
                          <a:effectLst/>
                          <a:latin typeface="Arial"/>
                          <a:ea typeface="Times New Roman"/>
                          <a:cs typeface="Times New Roman"/>
                        </a:rPr>
                        <a:t>1:45 -2:30 pm</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a:ea typeface="Times New Roman"/>
                          <a:cs typeface="Calibri"/>
                        </a:rPr>
                        <a:t>State Teams Report Back to Group with Recommendations</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187">
                <a:tc>
                  <a:txBody>
                    <a:bodyPr/>
                    <a:lstStyle/>
                    <a:p>
                      <a:pPr marL="0" marR="0" algn="l">
                        <a:spcBef>
                          <a:spcPts val="0"/>
                        </a:spcBef>
                        <a:spcAft>
                          <a:spcPts val="0"/>
                        </a:spcAft>
                      </a:pPr>
                      <a:r>
                        <a:rPr lang="en-US" sz="900">
                          <a:solidFill>
                            <a:srgbClr val="000000"/>
                          </a:solidFill>
                          <a:effectLst/>
                          <a:latin typeface="Arial"/>
                          <a:ea typeface="Times New Roman"/>
                          <a:cs typeface="Times New Roman"/>
                        </a:rPr>
                        <a:t>2:30-3:00 pm</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a:ea typeface="Times New Roman"/>
                          <a:cs typeface="Times New Roman"/>
                        </a:rPr>
                        <a:t>Open Mic: Feedback for Summit</a:t>
                      </a:r>
                      <a:endParaRPr lang="en-US" sz="70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388">
                <a:tc>
                  <a:txBody>
                    <a:bodyPr/>
                    <a:lstStyle/>
                    <a:p>
                      <a:pPr marL="0" marR="0" algn="l">
                        <a:spcBef>
                          <a:spcPts val="0"/>
                        </a:spcBef>
                        <a:spcAft>
                          <a:spcPts val="0"/>
                        </a:spcAft>
                      </a:pPr>
                      <a:r>
                        <a:rPr lang="en-US" sz="900" dirty="0">
                          <a:solidFill>
                            <a:srgbClr val="000000"/>
                          </a:solidFill>
                          <a:effectLst/>
                          <a:latin typeface="Arial"/>
                          <a:ea typeface="Times New Roman"/>
                          <a:cs typeface="Times New Roman"/>
                        </a:rPr>
                        <a:t>3:00- 3:15 pm</a:t>
                      </a:r>
                      <a:endParaRPr lang="en-US" sz="700" dirty="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Arial"/>
                          <a:ea typeface="Times New Roman"/>
                          <a:cs typeface="Times New Roman"/>
                        </a:rPr>
                        <a:t>Leave for home</a:t>
                      </a:r>
                      <a:endParaRPr lang="en-US" sz="700" dirty="0">
                        <a:effectLst/>
                        <a:latin typeface="Calibri"/>
                        <a:ea typeface="Calibri"/>
                        <a:cs typeface="Times New Roman"/>
                      </a:endParaRPr>
                    </a:p>
                  </a:txBody>
                  <a:tcPr marL="44134" marR="441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 name="Picture 16" descr="C:\Users\drudolph\AppData\Local\Microsoft\Windows\Temporary Internet Files\Content.IE5\B18C84FG\MC900233500[1].wmf"/>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727542" y="1614168"/>
            <a:ext cx="768985" cy="406400"/>
          </a:xfrm>
          <a:prstGeom prst="rect">
            <a:avLst/>
          </a:prstGeom>
          <a:noFill/>
          <a:ln>
            <a:noFill/>
          </a:ln>
        </p:spPr>
      </p:pic>
      <p:pic>
        <p:nvPicPr>
          <p:cNvPr id="18" name="Picture 17"/>
          <p:cNvPicPr/>
          <p:nvPr/>
        </p:nvPicPr>
        <p:blipFill rotWithShape="1">
          <a:blip r:embed="rId4" cstate="print">
            <a:extLst>
              <a:ext uri="{28A0092B-C50C-407E-A947-70E740481C1C}">
                <a14:useLocalDpi xmlns:a14="http://schemas.microsoft.com/office/drawing/2010/main" val="0"/>
              </a:ext>
            </a:extLst>
          </a:blip>
          <a:srcRect t="7059" b="12941"/>
          <a:stretch/>
        </p:blipFill>
        <p:spPr bwMode="auto">
          <a:xfrm>
            <a:off x="1753218" y="2057400"/>
            <a:ext cx="756643" cy="425157"/>
          </a:xfrm>
          <a:prstGeom prst="rect">
            <a:avLst/>
          </a:prstGeom>
          <a:noFill/>
          <a:ln>
            <a:noFill/>
          </a:ln>
          <a:extLst>
            <a:ext uri="{53640926-AAD7-44D8-BBD7-CCE9431645EC}">
              <a14:shadowObscured xmlns:a14="http://schemas.microsoft.com/office/drawing/2010/main"/>
            </a:ext>
          </a:extLst>
        </p:spPr>
      </p:pic>
      <p:pic>
        <p:nvPicPr>
          <p:cNvPr id="19" name="Picture 18"/>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743301" y="2590800"/>
            <a:ext cx="716396" cy="400148"/>
          </a:xfrm>
          <a:prstGeom prst="rect">
            <a:avLst/>
          </a:prstGeom>
          <a:noFill/>
          <a:ln>
            <a:noFill/>
          </a:ln>
          <a:extLst/>
        </p:spPr>
      </p:pic>
      <p:pic>
        <p:nvPicPr>
          <p:cNvPr id="20" name="Picture 19"/>
          <p:cNvPicPr/>
          <p:nvPr/>
        </p:nvPicPr>
        <p:blipFill rotWithShape="1">
          <a:blip r:embed="rId4" cstate="print">
            <a:extLst>
              <a:ext uri="{28A0092B-C50C-407E-A947-70E740481C1C}">
                <a14:useLocalDpi xmlns:a14="http://schemas.microsoft.com/office/drawing/2010/main" val="0"/>
              </a:ext>
            </a:extLst>
          </a:blip>
          <a:srcRect t="7059" b="12941"/>
          <a:stretch/>
        </p:blipFill>
        <p:spPr bwMode="auto">
          <a:xfrm>
            <a:off x="1726548" y="2971800"/>
            <a:ext cx="756643" cy="425157"/>
          </a:xfrm>
          <a:prstGeom prst="rect">
            <a:avLst/>
          </a:prstGeom>
          <a:noFill/>
          <a:ln>
            <a:noFill/>
          </a:ln>
          <a:extLst>
            <a:ext uri="{53640926-AAD7-44D8-BBD7-CCE9431645EC}">
              <a14:shadowObscured xmlns:a14="http://schemas.microsoft.com/office/drawing/2010/main"/>
            </a:ext>
          </a:extLst>
        </p:spPr>
      </p:pic>
      <p:pic>
        <p:nvPicPr>
          <p:cNvPr id="21" name="Picture 20"/>
          <p:cNvPicPr/>
          <p:nvPr/>
        </p:nvPicPr>
        <p:blipFill rotWithShape="1">
          <a:blip r:embed="rId6" cstate="print">
            <a:extLst>
              <a:ext uri="{28A0092B-C50C-407E-A947-70E740481C1C}">
                <a14:useLocalDpi xmlns:a14="http://schemas.microsoft.com/office/drawing/2010/main" val="0"/>
              </a:ext>
            </a:extLst>
          </a:blip>
          <a:srcRect l="6250" r="7293"/>
          <a:stretch/>
        </p:blipFill>
        <p:spPr bwMode="auto">
          <a:xfrm>
            <a:off x="1726156" y="3429000"/>
            <a:ext cx="716396" cy="337625"/>
          </a:xfrm>
          <a:prstGeom prst="rect">
            <a:avLst/>
          </a:prstGeom>
          <a:noFill/>
          <a:ln>
            <a:noFill/>
          </a:ln>
          <a:extLst>
            <a:ext uri="{53640926-AAD7-44D8-BBD7-CCE9431645EC}">
              <a14:shadowObscured xmlns:a14="http://schemas.microsoft.com/office/drawing/2010/main"/>
            </a:ext>
          </a:extLst>
        </p:spPr>
      </p:pic>
      <p:pic>
        <p:nvPicPr>
          <p:cNvPr id="22" name="Picture 21" descr="C:\Users\drudolph\AppData\Local\Microsoft\Windows\Temporary Internet Files\Content.IE5\UC0L6EN7\MC900233490[1].wmf"/>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1761269" y="4724400"/>
            <a:ext cx="748593" cy="425157"/>
          </a:xfrm>
          <a:prstGeom prst="rect">
            <a:avLst/>
          </a:prstGeom>
          <a:noFill/>
          <a:ln>
            <a:noFill/>
          </a:ln>
        </p:spPr>
      </p:pic>
      <p:pic>
        <p:nvPicPr>
          <p:cNvPr id="23" name="Picture 22"/>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845687" y="5149557"/>
            <a:ext cx="716396" cy="400148"/>
          </a:xfrm>
          <a:prstGeom prst="rect">
            <a:avLst/>
          </a:prstGeom>
          <a:noFill/>
          <a:ln>
            <a:noFill/>
          </a:ln>
          <a:extLst/>
        </p:spPr>
      </p:pic>
      <p:pic>
        <p:nvPicPr>
          <p:cNvPr id="24" name="Picture 23" descr="C:\Program Files\Microsoft Office\MEDIA\CAGCAT10\j0185604.wm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5964467"/>
            <a:ext cx="663270" cy="360133"/>
          </a:xfrm>
          <a:prstGeom prst="rect">
            <a:avLst/>
          </a:prstGeom>
          <a:noFill/>
          <a:ln>
            <a:noFill/>
          </a:ln>
        </p:spPr>
      </p:pic>
      <p:pic>
        <p:nvPicPr>
          <p:cNvPr id="25" name="Picture 24"/>
          <p:cNvPicPr/>
          <p:nvPr/>
        </p:nvPicPr>
        <p:blipFill>
          <a:blip r:embed="rId9">
            <a:extLst>
              <a:ext uri="{28A0092B-C50C-407E-A947-70E740481C1C}">
                <a14:useLocalDpi xmlns:a14="http://schemas.microsoft.com/office/drawing/2010/main" val="0"/>
              </a:ext>
            </a:extLst>
          </a:blip>
          <a:srcRect/>
          <a:stretch>
            <a:fillRect/>
          </a:stretch>
        </p:blipFill>
        <p:spPr bwMode="auto">
          <a:xfrm>
            <a:off x="1887007" y="5562600"/>
            <a:ext cx="633755" cy="308030"/>
          </a:xfrm>
          <a:prstGeom prst="rect">
            <a:avLst/>
          </a:prstGeom>
          <a:noFill/>
        </p:spPr>
      </p:pic>
      <p:pic>
        <p:nvPicPr>
          <p:cNvPr id="26" name="Picture 25"/>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t="6272" r="6123" b="22221"/>
          <a:stretch/>
        </p:blipFill>
        <p:spPr bwMode="auto">
          <a:xfrm>
            <a:off x="1769318" y="3810000"/>
            <a:ext cx="740544" cy="400148"/>
          </a:xfrm>
          <a:prstGeom prst="rect">
            <a:avLst/>
          </a:prstGeom>
          <a:ln>
            <a:noFill/>
          </a:ln>
          <a:extLst>
            <a:ext uri="{53640926-AAD7-44D8-BBD7-CCE9431645EC}">
              <a14:shadowObscured xmlns:a14="http://schemas.microsoft.com/office/drawing/2010/main"/>
            </a:ext>
          </a:extLst>
        </p:spPr>
      </p:pic>
      <p:pic>
        <p:nvPicPr>
          <p:cNvPr id="27" name="Picture 26"/>
          <p:cNvPicPr/>
          <p:nvPr/>
        </p:nvPicPr>
        <p:blipFill>
          <a:blip r:embed="rId12">
            <a:extLst>
              <a:ext uri="{28A0092B-C50C-407E-A947-70E740481C1C}">
                <a14:useLocalDpi xmlns:a14="http://schemas.microsoft.com/office/drawing/2010/main" val="0"/>
              </a:ext>
            </a:extLst>
          </a:blip>
          <a:stretch>
            <a:fillRect/>
          </a:stretch>
        </p:blipFill>
        <p:spPr>
          <a:xfrm>
            <a:off x="1766778" y="4267200"/>
            <a:ext cx="740544" cy="425157"/>
          </a:xfrm>
          <a:prstGeom prst="rect">
            <a:avLst/>
          </a:prstGeom>
        </p:spPr>
      </p:pic>
      <p:sp>
        <p:nvSpPr>
          <p:cNvPr id="3" name="Slide Number Placeholder 2"/>
          <p:cNvSpPr>
            <a:spLocks noGrp="1"/>
          </p:cNvSpPr>
          <p:nvPr>
            <p:ph type="sldNum" sz="quarter" idx="12"/>
          </p:nvPr>
        </p:nvSpPr>
        <p:spPr/>
        <p:txBody>
          <a:bodyPr/>
          <a:lstStyle/>
          <a:p>
            <a:fld id="{62878DD8-DE23-4A60-8610-F7D4725CBB19}" type="slidenum">
              <a:rPr lang="en-US" smtClean="0"/>
              <a:t>21</a:t>
            </a:fld>
            <a:endParaRPr lang="en-US"/>
          </a:p>
        </p:txBody>
      </p:sp>
    </p:spTree>
    <p:extLst>
      <p:ext uri="{BB962C8B-B14F-4D97-AF65-F5344CB8AC3E}">
        <p14:creationId xmlns:p14="http://schemas.microsoft.com/office/powerpoint/2010/main" val="1209315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457200"/>
            <a:ext cx="8407400" cy="6305550"/>
          </a:xfrm>
        </p:spPr>
      </p:pic>
      <p:sp>
        <p:nvSpPr>
          <p:cNvPr id="5" name="Slide Number Placeholder 4"/>
          <p:cNvSpPr>
            <a:spLocks noGrp="1"/>
          </p:cNvSpPr>
          <p:nvPr>
            <p:ph type="sldNum" sz="quarter" idx="12"/>
          </p:nvPr>
        </p:nvSpPr>
        <p:spPr/>
        <p:txBody>
          <a:bodyPr/>
          <a:lstStyle/>
          <a:p>
            <a:fld id="{62878DD8-DE23-4A60-8610-F7D4725CBB19}" type="slidenum">
              <a:rPr lang="en-US" smtClean="0"/>
              <a:t>22</a:t>
            </a:fld>
            <a:endParaRPr lang="en-US"/>
          </a:p>
        </p:txBody>
      </p:sp>
    </p:spTree>
    <p:extLst>
      <p:ext uri="{BB962C8B-B14F-4D97-AF65-F5344CB8AC3E}">
        <p14:creationId xmlns:p14="http://schemas.microsoft.com/office/powerpoint/2010/main" val="69593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5867400"/>
          </a:xfrm>
        </p:spPr>
        <p:txBody>
          <a:bodyPr>
            <a:normAutofit/>
          </a:bodyPr>
          <a:lstStyle/>
          <a:p>
            <a:pPr marL="0" indent="0" algn="ctr">
              <a:buNone/>
            </a:pPr>
            <a:r>
              <a:rPr lang="en-US" sz="4800" dirty="0" smtClean="0">
                <a:hlinkClick r:id="rId3"/>
              </a:rPr>
              <a:t>www.alliesinselfadvocacy.org</a:t>
            </a:r>
            <a:r>
              <a:rPr lang="en-US" sz="4800" dirty="0" smtClean="0"/>
              <a:t>  </a:t>
            </a:r>
          </a:p>
          <a:p>
            <a:pPr marL="0" indent="0" algn="ctr">
              <a:buNone/>
            </a:pPr>
            <a:endParaRPr lang="en-US" sz="48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785782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2878DD8-DE23-4A60-8610-F7D4725CBB19}" type="slidenum">
              <a:rPr lang="en-US" smtClean="0"/>
              <a:t>23</a:t>
            </a:fld>
            <a:endParaRPr lang="en-US"/>
          </a:p>
        </p:txBody>
      </p:sp>
    </p:spTree>
    <p:extLst>
      <p:ext uri="{BB962C8B-B14F-4D97-AF65-F5344CB8AC3E}">
        <p14:creationId xmlns:p14="http://schemas.microsoft.com/office/powerpoint/2010/main" val="338505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a:xfrm>
            <a:off x="457200" y="1371600"/>
            <a:ext cx="8229600" cy="2133600"/>
          </a:xfrm>
        </p:spPr>
        <p:txBody>
          <a:bodyPr/>
          <a:lstStyle/>
          <a:p>
            <a:r>
              <a:rPr lang="en-US" dirty="0" smtClean="0"/>
              <a:t>State teams did presentations on what their state was doing to promote self-advocacy.</a:t>
            </a:r>
          </a:p>
          <a:p>
            <a:pPr lvl="1"/>
            <a:r>
              <a:rPr lang="en-US" dirty="0" smtClean="0"/>
              <a:t>Some states are still trying to form statewide organizations.</a:t>
            </a:r>
          </a:p>
          <a:p>
            <a:pPr lvl="1"/>
            <a:r>
              <a:rPr lang="en-US" dirty="0" smtClean="0"/>
              <a:t>Some </a:t>
            </a:r>
            <a:r>
              <a:rPr lang="en-US" smtClean="0"/>
              <a:t>states knew </a:t>
            </a:r>
            <a:r>
              <a:rPr lang="en-US" dirty="0" smtClean="0"/>
              <a:t>each other well, while other teams were just starting to get to know each other</a:t>
            </a:r>
          </a:p>
          <a:p>
            <a:pPr lvl="1"/>
            <a:endParaRPr lang="en-US" dirty="0" smtClean="0"/>
          </a:p>
          <a:p>
            <a:endParaRPr lang="en-US" dirty="0" smtClean="0"/>
          </a:p>
        </p:txBody>
      </p:sp>
      <p:sp>
        <p:nvSpPr>
          <p:cNvPr id="4" name="Rectangle 3"/>
          <p:cNvSpPr/>
          <p:nvPr/>
        </p:nvSpPr>
        <p:spPr>
          <a:xfrm>
            <a:off x="1447800" y="3657600"/>
            <a:ext cx="6172200" cy="2677656"/>
          </a:xfrm>
          <a:prstGeom prst="rect">
            <a:avLst/>
          </a:prstGeom>
          <a:solidFill>
            <a:schemeClr val="tx2"/>
          </a:solidFill>
        </p:spPr>
        <p:txBody>
          <a:bodyPr wrap="square">
            <a:spAutoFit/>
          </a:bodyPr>
          <a:lstStyle/>
          <a:p>
            <a:pPr marL="182563" indent="-6350">
              <a:buNone/>
            </a:pPr>
            <a:r>
              <a:rPr lang="en-US" sz="2400" dirty="0" smtClean="0">
                <a:solidFill>
                  <a:schemeClr val="bg1"/>
                </a:solidFill>
              </a:rPr>
              <a:t>“Our state is maybe a little bit behind some of you all in getting organized as a statewide advocacy movement. But, I think this conference has allowed us to bring some heads together and make a start towards making up for that and moving forward into the future.” </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62878DD8-DE23-4A60-8610-F7D4725CBB19}" type="slidenum">
              <a:rPr lang="en-US" smtClean="0"/>
              <a:t>24</a:t>
            </a:fld>
            <a:endParaRPr lang="en-US"/>
          </a:p>
        </p:txBody>
      </p:sp>
    </p:spTree>
    <p:extLst>
      <p:ext uri="{BB962C8B-B14F-4D97-AF65-F5344CB8AC3E}">
        <p14:creationId xmlns:p14="http://schemas.microsoft.com/office/powerpoint/2010/main" val="970221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Plans to Strengthen Self-Advocacy in States</a:t>
            </a:r>
            <a:endParaRPr lang="en-US" dirty="0"/>
          </a:p>
        </p:txBody>
      </p:sp>
      <p:sp>
        <p:nvSpPr>
          <p:cNvPr id="3" name="Content Placeholder 2"/>
          <p:cNvSpPr>
            <a:spLocks noGrp="1"/>
          </p:cNvSpPr>
          <p:nvPr>
            <p:ph idx="1"/>
          </p:nvPr>
        </p:nvSpPr>
        <p:spPr>
          <a:xfrm>
            <a:off x="457200" y="1600200"/>
            <a:ext cx="5638800" cy="4876800"/>
          </a:xfrm>
        </p:spPr>
        <p:txBody>
          <a:bodyPr>
            <a:normAutofit/>
          </a:bodyPr>
          <a:lstStyle/>
          <a:p>
            <a:endParaRPr lang="en-US" dirty="0" smtClean="0"/>
          </a:p>
          <a:p>
            <a:pPr>
              <a:spcBef>
                <a:spcPts val="0"/>
              </a:spcBef>
              <a:spcAft>
                <a:spcPts val="1200"/>
              </a:spcAft>
              <a:buNone/>
            </a:pPr>
            <a:r>
              <a:rPr lang="en-US" dirty="0" smtClean="0"/>
              <a:t>1. Support </a:t>
            </a:r>
            <a:r>
              <a:rPr lang="en-US" u="sng" dirty="0" smtClean="0"/>
              <a:t>peer training, mentoring, and leadership </a:t>
            </a:r>
            <a:r>
              <a:rPr lang="en-US" dirty="0" smtClean="0"/>
              <a:t>development (like serving on boards and committees)</a:t>
            </a:r>
          </a:p>
          <a:p>
            <a:pPr>
              <a:spcBef>
                <a:spcPts val="0"/>
              </a:spcBef>
              <a:spcAft>
                <a:spcPts val="1200"/>
              </a:spcAft>
              <a:buNone/>
            </a:pPr>
            <a:r>
              <a:rPr lang="en-US" dirty="0" smtClean="0"/>
              <a:t>2. Strengthen </a:t>
            </a:r>
            <a:r>
              <a:rPr lang="en-US" u="sng" dirty="0" smtClean="0"/>
              <a:t>supports and funding </a:t>
            </a:r>
            <a:r>
              <a:rPr lang="en-US" dirty="0" smtClean="0"/>
              <a:t>for self-advocacy at the local, regional, and state level</a:t>
            </a:r>
          </a:p>
        </p:txBody>
      </p:sp>
      <p:pic>
        <p:nvPicPr>
          <p:cNvPr id="10242" name="Picture 2" descr="http://t2.gstatic.com/images?q=tbn:ANd9GcRyjQETTnRfQRtyAGhCSPpJqYb5vbYOjApJK4BU8RTP0iphIVhr"/>
          <p:cNvPicPr>
            <a:picLocks noChangeAspect="1" noChangeArrowheads="1"/>
          </p:cNvPicPr>
          <p:nvPr/>
        </p:nvPicPr>
        <p:blipFill>
          <a:blip r:embed="rId2" cstate="print"/>
          <a:srcRect/>
          <a:stretch>
            <a:fillRect/>
          </a:stretch>
        </p:blipFill>
        <p:spPr bwMode="auto">
          <a:xfrm>
            <a:off x="6400800" y="1295400"/>
            <a:ext cx="1905000" cy="1704975"/>
          </a:xfrm>
          <a:prstGeom prst="rect">
            <a:avLst/>
          </a:prstGeom>
          <a:noFill/>
        </p:spPr>
      </p:pic>
      <p:pic>
        <p:nvPicPr>
          <p:cNvPr id="10244" name="Picture 4" descr="http://t3.gstatic.com/images?q=tbn:ANd9GcTyoY-ykC4rJYz1aMUWswjnpQTWd-xeolTANLExLnjCJBhqH_irFA"/>
          <p:cNvPicPr>
            <a:picLocks noChangeAspect="1" noChangeArrowheads="1"/>
          </p:cNvPicPr>
          <p:nvPr/>
        </p:nvPicPr>
        <p:blipFill>
          <a:blip r:embed="rId3" cstate="print"/>
          <a:srcRect/>
          <a:stretch>
            <a:fillRect/>
          </a:stretch>
        </p:blipFill>
        <p:spPr bwMode="auto">
          <a:xfrm>
            <a:off x="6400800" y="3429000"/>
            <a:ext cx="1885950" cy="2419350"/>
          </a:xfrm>
          <a:prstGeom prst="rect">
            <a:avLst/>
          </a:prstGeom>
          <a:noFill/>
        </p:spPr>
      </p:pic>
      <p:sp>
        <p:nvSpPr>
          <p:cNvPr id="4" name="Slide Number Placeholder 3"/>
          <p:cNvSpPr>
            <a:spLocks noGrp="1"/>
          </p:cNvSpPr>
          <p:nvPr>
            <p:ph type="sldNum" sz="quarter" idx="12"/>
          </p:nvPr>
        </p:nvSpPr>
        <p:spPr/>
        <p:txBody>
          <a:bodyPr/>
          <a:lstStyle/>
          <a:p>
            <a:fld id="{62878DD8-DE23-4A60-8610-F7D4725CBB19}" type="slidenum">
              <a:rPr lang="en-US" smtClean="0"/>
              <a:t>25</a:t>
            </a:fld>
            <a:endParaRPr lang="en-US"/>
          </a:p>
        </p:txBody>
      </p:sp>
    </p:spTree>
    <p:extLst>
      <p:ext uri="{BB962C8B-B14F-4D97-AF65-F5344CB8AC3E}">
        <p14:creationId xmlns:p14="http://schemas.microsoft.com/office/powerpoint/2010/main" val="312225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5715000" cy="4876800"/>
          </a:xfrm>
        </p:spPr>
        <p:txBody>
          <a:bodyPr/>
          <a:lstStyle/>
          <a:p>
            <a:pPr>
              <a:spcBef>
                <a:spcPts val="0"/>
              </a:spcBef>
              <a:spcAft>
                <a:spcPts val="1200"/>
              </a:spcAft>
              <a:buNone/>
            </a:pPr>
            <a:r>
              <a:rPr lang="en-US" dirty="0" smtClean="0"/>
              <a:t>3. Strengthen </a:t>
            </a:r>
            <a:r>
              <a:rPr lang="en-US" u="sng" dirty="0" smtClean="0"/>
              <a:t>partnerships</a:t>
            </a:r>
            <a:r>
              <a:rPr lang="en-US" dirty="0" smtClean="0"/>
              <a:t> with other disability organizations and allies</a:t>
            </a:r>
          </a:p>
          <a:p>
            <a:pPr>
              <a:spcBef>
                <a:spcPts val="0"/>
              </a:spcBef>
              <a:spcAft>
                <a:spcPts val="1200"/>
              </a:spcAft>
              <a:buNone/>
            </a:pPr>
            <a:r>
              <a:rPr lang="en-US" dirty="0" smtClean="0"/>
              <a:t>4. </a:t>
            </a:r>
            <a:r>
              <a:rPr lang="en-US" u="sng" dirty="0" smtClean="0"/>
              <a:t>Reach out </a:t>
            </a:r>
            <a:r>
              <a:rPr lang="en-US" dirty="0" smtClean="0"/>
              <a:t>and communicate with other self-advocates (like youth and other populations that are not part of the movement)</a:t>
            </a:r>
          </a:p>
          <a:p>
            <a:endParaRPr lang="en-US" dirty="0"/>
          </a:p>
        </p:txBody>
      </p:sp>
      <p:pic>
        <p:nvPicPr>
          <p:cNvPr id="9218" name="Picture 2" descr="http://t1.gstatic.com/images?q=tbn:ANd9GcT0JM_iILm-SHtHFxl6xS2jKapnz5ifguyhJtPz3Eqh9tfrpKCD"/>
          <p:cNvPicPr>
            <a:picLocks noChangeAspect="1" noChangeArrowheads="1"/>
          </p:cNvPicPr>
          <p:nvPr/>
        </p:nvPicPr>
        <p:blipFill>
          <a:blip r:embed="rId2" cstate="print"/>
          <a:srcRect/>
          <a:stretch>
            <a:fillRect/>
          </a:stretch>
        </p:blipFill>
        <p:spPr bwMode="auto">
          <a:xfrm>
            <a:off x="6477000" y="1676400"/>
            <a:ext cx="1733550" cy="2628900"/>
          </a:xfrm>
          <a:prstGeom prst="rect">
            <a:avLst/>
          </a:prstGeom>
          <a:noFill/>
        </p:spPr>
      </p:pic>
      <p:pic>
        <p:nvPicPr>
          <p:cNvPr id="9220" name="Picture 4" descr="http://t2.gstatic.com/images?q=tbn:ANd9GcS6B5MId9xwxWJDX1ixIwkgroEpGCqmQI2u06KHA6cSYTghMkw7"/>
          <p:cNvPicPr>
            <a:picLocks noChangeAspect="1" noChangeArrowheads="1"/>
          </p:cNvPicPr>
          <p:nvPr/>
        </p:nvPicPr>
        <p:blipFill>
          <a:blip r:embed="rId3" cstate="print"/>
          <a:srcRect/>
          <a:stretch>
            <a:fillRect/>
          </a:stretch>
        </p:blipFill>
        <p:spPr bwMode="auto">
          <a:xfrm>
            <a:off x="533400" y="4191000"/>
            <a:ext cx="2143125" cy="2143125"/>
          </a:xfrm>
          <a:prstGeom prst="rect">
            <a:avLst/>
          </a:prstGeom>
          <a:noFill/>
        </p:spPr>
      </p:pic>
      <p:pic>
        <p:nvPicPr>
          <p:cNvPr id="9222" name="Picture 6" descr="http://t3.gstatic.com/images?q=tbn:ANd9GcR_KmrhRxrezK0Z0RoVWEZlObUU_sNxnXh4iHsAlKtLon_HTVzRQQ"/>
          <p:cNvPicPr>
            <a:picLocks noChangeAspect="1" noChangeArrowheads="1"/>
          </p:cNvPicPr>
          <p:nvPr/>
        </p:nvPicPr>
        <p:blipFill>
          <a:blip r:embed="rId4" cstate="print"/>
          <a:srcRect/>
          <a:stretch>
            <a:fillRect/>
          </a:stretch>
        </p:blipFill>
        <p:spPr bwMode="auto">
          <a:xfrm>
            <a:off x="3733800" y="3810000"/>
            <a:ext cx="2143125" cy="2143125"/>
          </a:xfrm>
          <a:prstGeom prst="rect">
            <a:avLst/>
          </a:prstGeom>
          <a:noFill/>
        </p:spPr>
      </p:pic>
      <p:sp>
        <p:nvSpPr>
          <p:cNvPr id="4" name="Slide Number Placeholder 3"/>
          <p:cNvSpPr>
            <a:spLocks noGrp="1"/>
          </p:cNvSpPr>
          <p:nvPr>
            <p:ph type="sldNum" sz="quarter" idx="12"/>
          </p:nvPr>
        </p:nvSpPr>
        <p:spPr/>
        <p:txBody>
          <a:bodyPr/>
          <a:lstStyle/>
          <a:p>
            <a:fld id="{62878DD8-DE23-4A60-8610-F7D4725CBB19}" type="slidenum">
              <a:rPr lang="en-US" smtClean="0"/>
              <a:t>26</a:t>
            </a:fld>
            <a:endParaRPr lang="en-US"/>
          </a:p>
        </p:txBody>
      </p:sp>
    </p:spTree>
    <p:extLst>
      <p:ext uri="{BB962C8B-B14F-4D97-AF65-F5344CB8AC3E}">
        <p14:creationId xmlns:p14="http://schemas.microsoft.com/office/powerpoint/2010/main" val="4121684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spcAft>
                <a:spcPts val="1200"/>
              </a:spcAft>
              <a:buNone/>
            </a:pPr>
            <a:r>
              <a:rPr lang="en-US" dirty="0" smtClean="0"/>
              <a:t>5. </a:t>
            </a:r>
            <a:r>
              <a:rPr lang="en-US" u="sng" dirty="0" smtClean="0"/>
              <a:t>Educate the public </a:t>
            </a:r>
            <a:r>
              <a:rPr lang="en-US" dirty="0" smtClean="0"/>
              <a:t>about disability and self-advocacy (like getting rid of the “R” word)</a:t>
            </a:r>
          </a:p>
          <a:p>
            <a:pPr>
              <a:spcBef>
                <a:spcPts val="0"/>
              </a:spcBef>
              <a:spcAft>
                <a:spcPts val="1200"/>
              </a:spcAft>
              <a:buNone/>
            </a:pPr>
            <a:r>
              <a:rPr lang="en-US" dirty="0" smtClean="0"/>
              <a:t>6. Improve community services and supports (like education, transition, transportation, housing, and community living) </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0" y="3886200"/>
            <a:ext cx="2857500" cy="2552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2878DD8-DE23-4A60-8610-F7D4725CBB19}" type="slidenum">
              <a:rPr lang="en-US" smtClean="0"/>
              <a:t>27</a:t>
            </a:fld>
            <a:endParaRPr lang="en-US"/>
          </a:p>
        </p:txBody>
      </p:sp>
    </p:spTree>
    <p:extLst>
      <p:ext uri="{BB962C8B-B14F-4D97-AF65-F5344CB8AC3E}">
        <p14:creationId xmlns:p14="http://schemas.microsoft.com/office/powerpoint/2010/main" val="2689667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Recommendations</a:t>
            </a:r>
            <a:endParaRPr lang="en-US" dirty="0"/>
          </a:p>
        </p:txBody>
      </p:sp>
      <p:sp>
        <p:nvSpPr>
          <p:cNvPr id="3" name="Content Placeholder 2"/>
          <p:cNvSpPr>
            <a:spLocks noGrp="1"/>
          </p:cNvSpPr>
          <p:nvPr>
            <p:ph idx="1"/>
          </p:nvPr>
        </p:nvSpPr>
        <p:spPr/>
        <p:txBody>
          <a:bodyPr/>
          <a:lstStyle/>
          <a:p>
            <a:endParaRPr lang="en-US" dirty="0" smtClean="0">
              <a:solidFill>
                <a:srgbClr val="000000"/>
              </a:solidFill>
            </a:endParaRPr>
          </a:p>
          <a:p>
            <a:r>
              <a:rPr lang="en-US" dirty="0" smtClean="0"/>
              <a:t>State teams also came up with recommendations to support self-advocacy at the national level. Some recommendations were for actions that ADD could take in the short term. Other recommendations were for policy changes. </a:t>
            </a:r>
            <a:endParaRPr lang="en-US" dirty="0"/>
          </a:p>
        </p:txBody>
      </p:sp>
      <p:pic>
        <p:nvPicPr>
          <p:cNvPr id="7172" name="Picture 4" descr="http://t3.gstatic.com/images?q=tbn:ANd9GcSaj4-Gn_0iiSTVfcRjDTnnKC-Yhf1r9GZ80B3mS4zHO_kgVuzg"/>
          <p:cNvPicPr>
            <a:picLocks noChangeAspect="1" noChangeArrowheads="1"/>
          </p:cNvPicPr>
          <p:nvPr/>
        </p:nvPicPr>
        <p:blipFill>
          <a:blip r:embed="rId2" cstate="print"/>
          <a:srcRect/>
          <a:stretch>
            <a:fillRect/>
          </a:stretch>
        </p:blipFill>
        <p:spPr bwMode="auto">
          <a:xfrm>
            <a:off x="3276600" y="4114800"/>
            <a:ext cx="2619375" cy="1743076"/>
          </a:xfrm>
          <a:prstGeom prst="rect">
            <a:avLst/>
          </a:prstGeom>
          <a:noFill/>
        </p:spPr>
      </p:pic>
      <p:sp>
        <p:nvSpPr>
          <p:cNvPr id="4" name="Slide Number Placeholder 3"/>
          <p:cNvSpPr>
            <a:spLocks noGrp="1"/>
          </p:cNvSpPr>
          <p:nvPr>
            <p:ph type="sldNum" sz="quarter" idx="12"/>
          </p:nvPr>
        </p:nvSpPr>
        <p:spPr/>
        <p:txBody>
          <a:bodyPr/>
          <a:lstStyle/>
          <a:p>
            <a:fld id="{62878DD8-DE23-4A60-8610-F7D4725CBB19}" type="slidenum">
              <a:rPr lang="en-US" smtClean="0"/>
              <a:t>28</a:t>
            </a:fld>
            <a:endParaRPr lang="en-US"/>
          </a:p>
        </p:txBody>
      </p:sp>
    </p:spTree>
    <p:extLst>
      <p:ext uri="{BB962C8B-B14F-4D97-AF65-F5344CB8AC3E}">
        <p14:creationId xmlns:p14="http://schemas.microsoft.com/office/powerpoint/2010/main" val="1012988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that ADD could consider doing in the short term:</a:t>
            </a:r>
            <a:endParaRPr lang="en-US" dirty="0"/>
          </a:p>
        </p:txBody>
      </p:sp>
      <p:sp>
        <p:nvSpPr>
          <p:cNvPr id="3" name="Content Placeholder 2"/>
          <p:cNvSpPr>
            <a:spLocks noGrp="1"/>
          </p:cNvSpPr>
          <p:nvPr>
            <p:ph idx="1"/>
          </p:nvPr>
        </p:nvSpPr>
        <p:spPr>
          <a:xfrm>
            <a:off x="457200" y="1600200"/>
            <a:ext cx="6324600" cy="4876800"/>
          </a:xfrm>
        </p:spPr>
        <p:txBody>
          <a:bodyPr>
            <a:normAutofit/>
          </a:bodyPr>
          <a:lstStyle/>
          <a:p>
            <a:endParaRPr lang="en-US" dirty="0" smtClean="0">
              <a:solidFill>
                <a:srgbClr val="000000"/>
              </a:solidFill>
            </a:endParaRPr>
          </a:p>
          <a:p>
            <a:pPr marL="457200" indent="-457200">
              <a:buAutoNum type="arabicPeriod"/>
            </a:pPr>
            <a:r>
              <a:rPr lang="en-US" dirty="0" smtClean="0"/>
              <a:t>Provide support to strengthen self-advocacy</a:t>
            </a:r>
          </a:p>
          <a:p>
            <a:pPr marL="449263" lvl="1" indent="-214313"/>
            <a:r>
              <a:rPr lang="en-US" dirty="0" smtClean="0"/>
              <a:t>Support state self-advocacy information and training centers run by self-advocates</a:t>
            </a:r>
          </a:p>
          <a:p>
            <a:pPr lvl="1"/>
            <a:r>
              <a:rPr lang="en-US" dirty="0" smtClean="0"/>
              <a:t>Start a national resource center run by self-advocates to assist local and state self-advocacy organizations</a:t>
            </a:r>
          </a:p>
          <a:p>
            <a:pPr lvl="1"/>
            <a:r>
              <a:rPr lang="en-US" dirty="0" smtClean="0"/>
              <a:t>Provide support for self-advocacy through national DD Network associations (Association of University Centers on Disabilities, National Association of State Developmental Disabilities Councils, and National Disability Rights Network) </a:t>
            </a:r>
          </a:p>
          <a:p>
            <a:pPr>
              <a:buNone/>
            </a:pPr>
            <a:endParaRPr lang="en-US" dirty="0" smtClean="0"/>
          </a:p>
        </p:txBody>
      </p:sp>
      <p:pic>
        <p:nvPicPr>
          <p:cNvPr id="6146" name="Picture 2" descr="http://t0.gstatic.com/images?q=tbn:ANd9GcTkh1_3jZAEx8hKWpGNMWCFFqDLbRy8lll0T450470Lnz2hAcbf"/>
          <p:cNvPicPr>
            <a:picLocks noChangeAspect="1" noChangeArrowheads="1"/>
          </p:cNvPicPr>
          <p:nvPr/>
        </p:nvPicPr>
        <p:blipFill>
          <a:blip r:embed="rId2" cstate="print"/>
          <a:srcRect/>
          <a:stretch>
            <a:fillRect/>
          </a:stretch>
        </p:blipFill>
        <p:spPr bwMode="auto">
          <a:xfrm>
            <a:off x="6324600" y="1905000"/>
            <a:ext cx="2533650" cy="1800226"/>
          </a:xfrm>
          <a:prstGeom prst="rect">
            <a:avLst/>
          </a:prstGeom>
          <a:noFill/>
        </p:spPr>
      </p:pic>
      <p:pic>
        <p:nvPicPr>
          <p:cNvPr id="6158" name="Picture 14" descr="http://fodh.phhp.ufl.edu/files/2011/03/aucd_logo.jpg"/>
          <p:cNvPicPr>
            <a:picLocks noChangeAspect="1" noChangeArrowheads="1"/>
          </p:cNvPicPr>
          <p:nvPr/>
        </p:nvPicPr>
        <p:blipFill>
          <a:blip r:embed="rId3" cstate="print"/>
          <a:srcRect/>
          <a:stretch>
            <a:fillRect/>
          </a:stretch>
        </p:blipFill>
        <p:spPr bwMode="auto">
          <a:xfrm>
            <a:off x="6858000" y="4343400"/>
            <a:ext cx="2066925" cy="828676"/>
          </a:xfrm>
          <a:prstGeom prst="rect">
            <a:avLst/>
          </a:prstGeom>
          <a:noFill/>
        </p:spPr>
      </p:pic>
      <p:pic>
        <p:nvPicPr>
          <p:cNvPr id="6160" name="Picture 16" descr="http://www.nacdd.org/images/nacdd.jpg">
            <a:hlinkClick r:id="rId4"/>
          </p:cNvPr>
          <p:cNvPicPr>
            <a:picLocks noChangeAspect="1" noChangeArrowheads="1"/>
          </p:cNvPicPr>
          <p:nvPr/>
        </p:nvPicPr>
        <p:blipFill>
          <a:blip r:embed="rId5" cstate="print"/>
          <a:srcRect/>
          <a:stretch>
            <a:fillRect/>
          </a:stretch>
        </p:blipFill>
        <p:spPr bwMode="auto">
          <a:xfrm>
            <a:off x="6858000" y="5181600"/>
            <a:ext cx="2038350" cy="533400"/>
          </a:xfrm>
          <a:prstGeom prst="rect">
            <a:avLst/>
          </a:prstGeom>
          <a:noFill/>
        </p:spPr>
      </p:pic>
      <p:pic>
        <p:nvPicPr>
          <p:cNvPr id="6162" name="Picture 18" descr="http://t2.gstatic.com/images?q=tbn:ANd9GcSsBDP1c8z76_ADQStwa0_Rz5AMH20TX8n0zInWMR1hckAmSbPwPw"/>
          <p:cNvPicPr>
            <a:picLocks noChangeAspect="1" noChangeArrowheads="1"/>
          </p:cNvPicPr>
          <p:nvPr/>
        </p:nvPicPr>
        <p:blipFill>
          <a:blip r:embed="rId6" cstate="print"/>
          <a:srcRect/>
          <a:stretch>
            <a:fillRect/>
          </a:stretch>
        </p:blipFill>
        <p:spPr bwMode="auto">
          <a:xfrm>
            <a:off x="6934200" y="5715000"/>
            <a:ext cx="1847850" cy="609601"/>
          </a:xfrm>
          <a:prstGeom prst="rect">
            <a:avLst/>
          </a:prstGeom>
          <a:noFill/>
        </p:spPr>
      </p:pic>
      <p:sp>
        <p:nvSpPr>
          <p:cNvPr id="4" name="Slide Number Placeholder 3"/>
          <p:cNvSpPr>
            <a:spLocks noGrp="1"/>
          </p:cNvSpPr>
          <p:nvPr>
            <p:ph type="sldNum" sz="quarter" idx="12"/>
          </p:nvPr>
        </p:nvSpPr>
        <p:spPr/>
        <p:txBody>
          <a:bodyPr/>
          <a:lstStyle/>
          <a:p>
            <a:fld id="{62878DD8-DE23-4A60-8610-F7D4725CBB19}" type="slidenum">
              <a:rPr lang="en-US" smtClean="0"/>
              <a:t>29</a:t>
            </a:fld>
            <a:endParaRPr lang="en-US"/>
          </a:p>
        </p:txBody>
      </p:sp>
    </p:spTree>
    <p:extLst>
      <p:ext uri="{BB962C8B-B14F-4D97-AF65-F5344CB8AC3E}">
        <p14:creationId xmlns:p14="http://schemas.microsoft.com/office/powerpoint/2010/main" val="2937479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purpose of the </a:t>
            </a:r>
            <a:r>
              <a:rPr lang="en-US" dirty="0" smtClean="0"/>
              <a:t>summits:</a:t>
            </a:r>
            <a:endParaRPr lang="en-US" dirty="0"/>
          </a:p>
        </p:txBody>
      </p:sp>
      <p:sp>
        <p:nvSpPr>
          <p:cNvPr id="3" name="Content Placeholder 2"/>
          <p:cNvSpPr>
            <a:spLocks noGrp="1"/>
          </p:cNvSpPr>
          <p:nvPr>
            <p:ph idx="1"/>
          </p:nvPr>
        </p:nvSpPr>
        <p:spPr>
          <a:xfrm>
            <a:off x="1106506" y="1752600"/>
            <a:ext cx="7580293" cy="4724400"/>
          </a:xfrm>
        </p:spPr>
        <p:txBody>
          <a:bodyPr>
            <a:normAutofit/>
          </a:bodyPr>
          <a:lstStyle/>
          <a:p>
            <a:pPr marL="274320" lvl="1" indent="0">
              <a:buNone/>
            </a:pPr>
            <a:r>
              <a:rPr lang="en-US" sz="2400" dirty="0" smtClean="0"/>
              <a:t>to talk about </a:t>
            </a:r>
            <a:r>
              <a:rPr lang="en-US" sz="2400" dirty="0"/>
              <a:t>what is </a:t>
            </a:r>
            <a:r>
              <a:rPr lang="en-US" sz="2400" dirty="0" smtClean="0"/>
              <a:t>happening </a:t>
            </a:r>
            <a:r>
              <a:rPr lang="en-US" sz="2400" dirty="0"/>
              <a:t>in the states in self-advocacy – the support structures, activities, accomplishments and challenges</a:t>
            </a:r>
            <a:r>
              <a:rPr lang="en-US" sz="2400" dirty="0" smtClean="0"/>
              <a:t>;</a:t>
            </a:r>
          </a:p>
          <a:p>
            <a:pPr lvl="1"/>
            <a:endParaRPr lang="en-US" dirty="0"/>
          </a:p>
          <a:p>
            <a:endParaRPr lang="en-US" dirty="0"/>
          </a:p>
        </p:txBody>
      </p:sp>
      <p:pic>
        <p:nvPicPr>
          <p:cNvPr id="11270" name="Picture 6" descr="C:\Users\alnorris\AppData\Local\Microsoft\Windows\Temporary Internet Files\Content.IE5\BMAD2ACI\MP9004421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24943"/>
            <a:ext cx="4142851" cy="36806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828800"/>
            <a:ext cx="954107" cy="923330"/>
          </a:xfrm>
          <a:prstGeom prst="rect">
            <a:avLst/>
          </a:prstGeom>
          <a:noFill/>
          <a:effectLst/>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Slide Number Placeholder 4"/>
          <p:cNvSpPr>
            <a:spLocks noGrp="1"/>
          </p:cNvSpPr>
          <p:nvPr>
            <p:ph type="sldNum" sz="quarter" idx="12"/>
          </p:nvPr>
        </p:nvSpPr>
        <p:spPr/>
        <p:txBody>
          <a:bodyPr/>
          <a:lstStyle/>
          <a:p>
            <a:fld id="{62878DD8-DE23-4A60-8610-F7D4725CBB19}" type="slidenum">
              <a:rPr lang="en-US" smtClean="0"/>
              <a:t>3</a:t>
            </a:fld>
            <a:endParaRPr lang="en-US"/>
          </a:p>
        </p:txBody>
      </p:sp>
    </p:spTree>
    <p:extLst>
      <p:ext uri="{BB962C8B-B14F-4D97-AF65-F5344CB8AC3E}">
        <p14:creationId xmlns:p14="http://schemas.microsoft.com/office/powerpoint/2010/main" val="503485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that ADD could consider doing in the short term (continued):</a:t>
            </a:r>
            <a:endParaRPr lang="en-US" dirty="0"/>
          </a:p>
        </p:txBody>
      </p:sp>
      <p:sp>
        <p:nvSpPr>
          <p:cNvPr id="3" name="Content Placeholder 2"/>
          <p:cNvSpPr>
            <a:spLocks noGrp="1"/>
          </p:cNvSpPr>
          <p:nvPr>
            <p:ph idx="1"/>
          </p:nvPr>
        </p:nvSpPr>
        <p:spPr>
          <a:xfrm>
            <a:off x="457200" y="1981200"/>
            <a:ext cx="8229600" cy="4495800"/>
          </a:xfrm>
        </p:spPr>
        <p:txBody>
          <a:bodyPr/>
          <a:lstStyle/>
          <a:p>
            <a:pPr>
              <a:spcAft>
                <a:spcPts val="600"/>
              </a:spcAft>
              <a:buNone/>
            </a:pPr>
            <a:r>
              <a:rPr lang="en-US" dirty="0" smtClean="0"/>
              <a:t>2. Promote inclusion and self-advocacy at the federal level:</a:t>
            </a:r>
          </a:p>
          <a:p>
            <a:pPr lvl="1" indent="-222250">
              <a:spcAft>
                <a:spcPts val="600"/>
              </a:spcAft>
            </a:pPr>
            <a:r>
              <a:rPr lang="en-US" dirty="0" smtClean="0"/>
              <a:t>Hire and provide leadership opportunities for people with disabilities at the federal level</a:t>
            </a:r>
          </a:p>
          <a:p>
            <a:pPr lvl="1" indent="-222250">
              <a:spcAft>
                <a:spcPts val="600"/>
              </a:spcAft>
            </a:pPr>
            <a:r>
              <a:rPr lang="en-US" dirty="0" smtClean="0"/>
              <a:t>Improve accessibility and use of respectful language</a:t>
            </a:r>
          </a:p>
          <a:p>
            <a:pPr lvl="1" indent="-222250">
              <a:spcAft>
                <a:spcPts val="600"/>
              </a:spcAft>
            </a:pPr>
            <a:r>
              <a:rPr lang="en-US" dirty="0" smtClean="0"/>
              <a:t>Raise expectations for DD network and grantees about including self-advocates</a:t>
            </a:r>
          </a:p>
          <a:p>
            <a:endParaRPr lang="en-US" dirty="0"/>
          </a:p>
        </p:txBody>
      </p:sp>
      <p:pic>
        <p:nvPicPr>
          <p:cNvPr id="5122" name="Picture 2" descr="http://t0.gstatic.com/images?q=tbn:ANd9GcTj8rNDL0rVHNN66AH7JcrHaBY9xO6k1ZBdksQlPgXvhNYcC89b"/>
          <p:cNvPicPr>
            <a:picLocks noChangeAspect="1" noChangeArrowheads="1"/>
          </p:cNvPicPr>
          <p:nvPr/>
        </p:nvPicPr>
        <p:blipFill>
          <a:blip r:embed="rId2" cstate="print"/>
          <a:srcRect/>
          <a:stretch>
            <a:fillRect/>
          </a:stretch>
        </p:blipFill>
        <p:spPr bwMode="auto">
          <a:xfrm>
            <a:off x="1143000" y="4648200"/>
            <a:ext cx="1903615" cy="1828800"/>
          </a:xfrm>
          <a:prstGeom prst="rect">
            <a:avLst/>
          </a:prstGeom>
          <a:noFill/>
        </p:spPr>
      </p:pic>
      <p:pic>
        <p:nvPicPr>
          <p:cNvPr id="5124" name="Picture 4" descr="http://t0.gstatic.com/images?q=tbn:ANd9GcQXxXGn2ojZQ8W2DIfK2Ck-0gj6xNHINUGRa9fA9k5Gq1XyeTTEPA"/>
          <p:cNvPicPr>
            <a:picLocks noChangeAspect="1" noChangeArrowheads="1"/>
          </p:cNvPicPr>
          <p:nvPr/>
        </p:nvPicPr>
        <p:blipFill>
          <a:blip r:embed="rId3" cstate="print"/>
          <a:srcRect/>
          <a:stretch>
            <a:fillRect/>
          </a:stretch>
        </p:blipFill>
        <p:spPr bwMode="auto">
          <a:xfrm>
            <a:off x="5181600" y="4648200"/>
            <a:ext cx="2514600" cy="1819276"/>
          </a:xfrm>
          <a:prstGeom prst="rect">
            <a:avLst/>
          </a:prstGeom>
          <a:noFill/>
        </p:spPr>
      </p:pic>
      <p:sp>
        <p:nvSpPr>
          <p:cNvPr id="4" name="Slide Number Placeholder 3"/>
          <p:cNvSpPr>
            <a:spLocks noGrp="1"/>
          </p:cNvSpPr>
          <p:nvPr>
            <p:ph type="sldNum" sz="quarter" idx="12"/>
          </p:nvPr>
        </p:nvSpPr>
        <p:spPr/>
        <p:txBody>
          <a:bodyPr/>
          <a:lstStyle/>
          <a:p>
            <a:fld id="{62878DD8-DE23-4A60-8610-F7D4725CBB19}" type="slidenum">
              <a:rPr lang="en-US" smtClean="0"/>
              <a:t>30</a:t>
            </a:fld>
            <a:endParaRPr lang="en-US"/>
          </a:p>
        </p:txBody>
      </p:sp>
    </p:spTree>
    <p:extLst>
      <p:ext uri="{BB962C8B-B14F-4D97-AF65-F5344CB8AC3E}">
        <p14:creationId xmlns:p14="http://schemas.microsoft.com/office/powerpoint/2010/main" val="855995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that ADD could consider doing in the short term (continued):</a:t>
            </a:r>
            <a:endParaRPr lang="en-US" dirty="0"/>
          </a:p>
        </p:txBody>
      </p:sp>
      <p:sp>
        <p:nvSpPr>
          <p:cNvPr id="3" name="Content Placeholder 2"/>
          <p:cNvSpPr>
            <a:spLocks noGrp="1"/>
          </p:cNvSpPr>
          <p:nvPr>
            <p:ph idx="1"/>
          </p:nvPr>
        </p:nvSpPr>
        <p:spPr>
          <a:xfrm>
            <a:off x="457200" y="2057400"/>
            <a:ext cx="8229600" cy="4419600"/>
          </a:xfrm>
        </p:spPr>
        <p:txBody>
          <a:bodyPr/>
          <a:lstStyle/>
          <a:p>
            <a:pPr>
              <a:spcAft>
                <a:spcPts val="600"/>
              </a:spcAft>
              <a:buNone/>
            </a:pPr>
            <a:r>
              <a:rPr lang="en-US" dirty="0" smtClean="0"/>
              <a:t>3. Educate people about disability and self-advocacy</a:t>
            </a:r>
          </a:p>
          <a:p>
            <a:pPr>
              <a:spcAft>
                <a:spcPts val="600"/>
              </a:spcAft>
              <a:buNone/>
            </a:pPr>
            <a:r>
              <a:rPr lang="en-US" dirty="0" smtClean="0"/>
              <a:t>4. Work with other federal agencies on issues (like improving education, employment, transportation, and community services)</a:t>
            </a:r>
          </a:p>
          <a:p>
            <a:endParaRPr lang="en-US" dirty="0"/>
          </a:p>
        </p:txBody>
      </p:sp>
      <p:pic>
        <p:nvPicPr>
          <p:cNvPr id="4098" name="Picture 2" descr="http://t1.gstatic.com/images?q=tbn:ANd9GcRZ7n5IAw_3RC_3Ye3-7tJMMhVjcee2H6TxicITdike5MTJMwV5eW_Z4L9P3Q"/>
          <p:cNvPicPr>
            <a:picLocks noChangeAspect="1" noChangeArrowheads="1"/>
          </p:cNvPicPr>
          <p:nvPr/>
        </p:nvPicPr>
        <p:blipFill>
          <a:blip r:embed="rId2" cstate="print"/>
          <a:srcRect/>
          <a:stretch>
            <a:fillRect/>
          </a:stretch>
        </p:blipFill>
        <p:spPr bwMode="auto">
          <a:xfrm>
            <a:off x="762000" y="4038600"/>
            <a:ext cx="2508582" cy="2057400"/>
          </a:xfrm>
          <a:prstGeom prst="rect">
            <a:avLst/>
          </a:prstGeom>
          <a:noFill/>
        </p:spPr>
      </p:pic>
      <p:pic>
        <p:nvPicPr>
          <p:cNvPr id="4100" name="Picture 4" descr="http://t1.gstatic.com/images?q=tbn:ANd9GcSS-FMZiALfkHI5hSNgJxdAiJtkwLs23vJ5Oybb2_xuRzIXGT_8kh89w657xA"/>
          <p:cNvPicPr>
            <a:picLocks noChangeAspect="1" noChangeArrowheads="1"/>
          </p:cNvPicPr>
          <p:nvPr/>
        </p:nvPicPr>
        <p:blipFill>
          <a:blip r:embed="rId3" cstate="print"/>
          <a:srcRect/>
          <a:stretch>
            <a:fillRect/>
          </a:stretch>
        </p:blipFill>
        <p:spPr bwMode="auto">
          <a:xfrm>
            <a:off x="4953000" y="3962400"/>
            <a:ext cx="3019425" cy="2049549"/>
          </a:xfrm>
          <a:prstGeom prst="rect">
            <a:avLst/>
          </a:prstGeom>
          <a:noFill/>
        </p:spPr>
      </p:pic>
      <p:sp>
        <p:nvSpPr>
          <p:cNvPr id="4" name="Slide Number Placeholder 3"/>
          <p:cNvSpPr>
            <a:spLocks noGrp="1"/>
          </p:cNvSpPr>
          <p:nvPr>
            <p:ph type="sldNum" sz="quarter" idx="12"/>
          </p:nvPr>
        </p:nvSpPr>
        <p:spPr/>
        <p:txBody>
          <a:bodyPr/>
          <a:lstStyle/>
          <a:p>
            <a:fld id="{62878DD8-DE23-4A60-8610-F7D4725CBB19}" type="slidenum">
              <a:rPr lang="en-US" smtClean="0"/>
              <a:t>31</a:t>
            </a:fld>
            <a:endParaRPr lang="en-US"/>
          </a:p>
        </p:txBody>
      </p:sp>
    </p:spTree>
    <p:extLst>
      <p:ext uri="{BB962C8B-B14F-4D97-AF65-F5344CB8AC3E}">
        <p14:creationId xmlns:p14="http://schemas.microsoft.com/office/powerpoint/2010/main" val="3265142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Bigger policy recommendations for the DD Act:</a:t>
            </a:r>
            <a:endParaRPr lang="en-US" dirty="0"/>
          </a:p>
        </p:txBody>
      </p:sp>
      <p:sp>
        <p:nvSpPr>
          <p:cNvPr id="3" name="Content Placeholder 2"/>
          <p:cNvSpPr>
            <a:spLocks noGrp="1"/>
          </p:cNvSpPr>
          <p:nvPr>
            <p:ph idx="1"/>
          </p:nvPr>
        </p:nvSpPr>
        <p:spPr/>
        <p:txBody>
          <a:bodyPr/>
          <a:lstStyle/>
          <a:p>
            <a:r>
              <a:rPr lang="en-US" dirty="0" smtClean="0"/>
              <a:t>Make state self-advocacy information and training centers as an equal part of the DD Act. Some people call this adding the “fourth leg.” Another way to think about it is that it could support the UCEDDs, P&amp;As, and DD Councils and make the DD Act stronger. </a:t>
            </a:r>
          </a:p>
        </p:txBody>
      </p:sp>
      <p:pic>
        <p:nvPicPr>
          <p:cNvPr id="2050" name="Picture 2"/>
          <p:cNvPicPr>
            <a:picLocks noChangeAspect="1" noChangeArrowheads="1"/>
          </p:cNvPicPr>
          <p:nvPr/>
        </p:nvPicPr>
        <p:blipFill>
          <a:blip r:embed="rId2" cstate="print"/>
          <a:srcRect/>
          <a:stretch>
            <a:fillRect/>
          </a:stretch>
        </p:blipFill>
        <p:spPr bwMode="auto">
          <a:xfrm>
            <a:off x="2362200" y="3453494"/>
            <a:ext cx="3505200" cy="338001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2878DD8-DE23-4A60-8610-F7D4725CBB19}" type="slidenum">
              <a:rPr lang="en-US" smtClean="0"/>
              <a:t>32</a:t>
            </a:fld>
            <a:endParaRPr lang="en-US"/>
          </a:p>
        </p:txBody>
      </p:sp>
    </p:spTree>
    <p:extLst>
      <p:ext uri="{BB962C8B-B14F-4D97-AF65-F5344CB8AC3E}">
        <p14:creationId xmlns:p14="http://schemas.microsoft.com/office/powerpoint/2010/main" val="1900128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Bigger policy recommendations for the DD Act (continued):</a:t>
            </a:r>
            <a:endParaRPr lang="en-US" dirty="0"/>
          </a:p>
        </p:txBody>
      </p:sp>
      <p:sp>
        <p:nvSpPr>
          <p:cNvPr id="3" name="Content Placeholder 2"/>
          <p:cNvSpPr>
            <a:spLocks noGrp="1"/>
          </p:cNvSpPr>
          <p:nvPr>
            <p:ph idx="1"/>
          </p:nvPr>
        </p:nvSpPr>
        <p:spPr>
          <a:xfrm>
            <a:off x="457200" y="1905000"/>
            <a:ext cx="8229600" cy="3657600"/>
          </a:xfrm>
        </p:spPr>
        <p:txBody>
          <a:bodyPr>
            <a:normAutofit fontScale="92500" lnSpcReduction="10000"/>
          </a:bodyPr>
          <a:lstStyle/>
          <a:p>
            <a:pPr>
              <a:spcBef>
                <a:spcPts val="0"/>
              </a:spcBef>
              <a:spcAft>
                <a:spcPts val="1200"/>
              </a:spcAft>
            </a:pPr>
            <a:r>
              <a:rPr lang="en-US" dirty="0" smtClean="0"/>
              <a:t>Require the DD network to work together on a plan to strengthen self-advocacy</a:t>
            </a:r>
          </a:p>
          <a:p>
            <a:pPr>
              <a:spcBef>
                <a:spcPts val="0"/>
              </a:spcBef>
              <a:spcAft>
                <a:spcPts val="1200"/>
              </a:spcAft>
            </a:pPr>
            <a:r>
              <a:rPr lang="en-US" dirty="0" smtClean="0"/>
              <a:t>Require the UCEDDs and P&amp;As to support self-advocacy</a:t>
            </a:r>
          </a:p>
          <a:p>
            <a:pPr>
              <a:spcBef>
                <a:spcPts val="0"/>
              </a:spcBef>
              <a:spcAft>
                <a:spcPts val="1200"/>
              </a:spcAft>
            </a:pPr>
            <a:r>
              <a:rPr lang="en-US" dirty="0" smtClean="0"/>
              <a:t>Require DD Councils to include a young self-advocate (under 28 years of age) on the Council </a:t>
            </a:r>
          </a:p>
          <a:p>
            <a:pPr>
              <a:spcBef>
                <a:spcPts val="0"/>
              </a:spcBef>
              <a:spcAft>
                <a:spcPts val="1200"/>
              </a:spcAft>
            </a:pPr>
            <a:r>
              <a:rPr lang="en-US" dirty="0" smtClean="0"/>
              <a:t>Promote inclusion of self-advocates with significant disabilities and SAs from underrepresented communities </a:t>
            </a:r>
          </a:p>
          <a:p>
            <a:pPr>
              <a:spcBef>
                <a:spcPts val="0"/>
              </a:spcBef>
              <a:spcAft>
                <a:spcPts val="1200"/>
              </a:spcAft>
            </a:pPr>
            <a:r>
              <a:rPr lang="en-US" dirty="0" smtClean="0"/>
              <a:t>Write rules (called regulations) in the DD Act to promote self-advocacy </a:t>
            </a:r>
            <a:endParaRPr lang="en-US" dirty="0"/>
          </a:p>
        </p:txBody>
      </p:sp>
      <p:pic>
        <p:nvPicPr>
          <p:cNvPr id="2054" name="Picture 6" descr="http://t3.gstatic.com/images?q=tbn:ANd9GcSNqhWjQ6gXhQycO84RuhV4b_v6HXd1JDaNAHqArandpAAmtdVM_w"/>
          <p:cNvPicPr>
            <a:picLocks noChangeAspect="1" noChangeArrowheads="1"/>
          </p:cNvPicPr>
          <p:nvPr/>
        </p:nvPicPr>
        <p:blipFill>
          <a:blip r:embed="rId2" cstate="print"/>
          <a:srcRect t="20211" b="20211"/>
          <a:stretch>
            <a:fillRect/>
          </a:stretch>
        </p:blipFill>
        <p:spPr bwMode="auto">
          <a:xfrm>
            <a:off x="2286000" y="5163640"/>
            <a:ext cx="3981450" cy="1694360"/>
          </a:xfrm>
          <a:prstGeom prst="rect">
            <a:avLst/>
          </a:prstGeom>
          <a:noFill/>
        </p:spPr>
      </p:pic>
      <p:sp>
        <p:nvSpPr>
          <p:cNvPr id="4" name="Slide Number Placeholder 3"/>
          <p:cNvSpPr>
            <a:spLocks noGrp="1"/>
          </p:cNvSpPr>
          <p:nvPr>
            <p:ph type="sldNum" sz="quarter" idx="12"/>
          </p:nvPr>
        </p:nvSpPr>
        <p:spPr/>
        <p:txBody>
          <a:bodyPr/>
          <a:lstStyle/>
          <a:p>
            <a:fld id="{62878DD8-DE23-4A60-8610-F7D4725CBB19}" type="slidenum">
              <a:rPr lang="en-US" smtClean="0"/>
              <a:t>33</a:t>
            </a:fld>
            <a:endParaRPr lang="en-US"/>
          </a:p>
        </p:txBody>
      </p:sp>
    </p:spTree>
    <p:extLst>
      <p:ext uri="{BB962C8B-B14F-4D97-AF65-F5344CB8AC3E}">
        <p14:creationId xmlns:p14="http://schemas.microsoft.com/office/powerpoint/2010/main" val="2760427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990600"/>
          </a:xfrm>
        </p:spPr>
        <p:txBody>
          <a:bodyPr/>
          <a:lstStyle/>
          <a:p>
            <a:r>
              <a:rPr lang="en-US" dirty="0" smtClean="0"/>
              <a:t>2012 and Beyond!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20072"/>
            <a:ext cx="8610600" cy="5589062"/>
          </a:xfrm>
        </p:spPr>
      </p:pic>
      <p:sp>
        <p:nvSpPr>
          <p:cNvPr id="7" name="Slide Number Placeholder 6"/>
          <p:cNvSpPr>
            <a:spLocks noGrp="1"/>
          </p:cNvSpPr>
          <p:nvPr>
            <p:ph type="sldNum" sz="quarter" idx="12"/>
          </p:nvPr>
        </p:nvSpPr>
        <p:spPr/>
        <p:txBody>
          <a:bodyPr/>
          <a:lstStyle/>
          <a:p>
            <a:fld id="{62878DD8-DE23-4A60-8610-F7D4725CBB19}" type="slidenum">
              <a:rPr lang="en-US" smtClean="0"/>
              <a:t>34</a:t>
            </a:fld>
            <a:endParaRPr lang="en-US"/>
          </a:p>
        </p:txBody>
      </p:sp>
    </p:spTree>
    <p:extLst>
      <p:ext uri="{BB962C8B-B14F-4D97-AF65-F5344CB8AC3E}">
        <p14:creationId xmlns:p14="http://schemas.microsoft.com/office/powerpoint/2010/main" val="3202151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098" name="Picture 2" descr="C:\Users\drudolph\AppData\Local\Microsoft\Windows\Temporary Internet Files\Content.IE5\NHR9OMZJ\MC900431548[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1300" y="1752600"/>
            <a:ext cx="3581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03900"/>
            <a:ext cx="9144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2878DD8-DE23-4A60-8610-F7D4725CBB19}" type="slidenum">
              <a:rPr lang="en-US" smtClean="0"/>
              <a:t>35</a:t>
            </a:fld>
            <a:endParaRPr lang="en-US"/>
          </a:p>
        </p:txBody>
      </p:sp>
    </p:spTree>
    <p:extLst>
      <p:ext uri="{BB962C8B-B14F-4D97-AF65-F5344CB8AC3E}">
        <p14:creationId xmlns:p14="http://schemas.microsoft.com/office/powerpoint/2010/main" val="1018242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purpose of the </a:t>
            </a:r>
            <a:r>
              <a:rPr lang="en-US" dirty="0" smtClean="0"/>
              <a:t>summits:</a:t>
            </a:r>
            <a:endParaRPr lang="en-US" dirty="0"/>
          </a:p>
        </p:txBody>
      </p:sp>
      <p:sp>
        <p:nvSpPr>
          <p:cNvPr id="3" name="Content Placeholder 2"/>
          <p:cNvSpPr>
            <a:spLocks noGrp="1"/>
          </p:cNvSpPr>
          <p:nvPr>
            <p:ph idx="1"/>
          </p:nvPr>
        </p:nvSpPr>
        <p:spPr>
          <a:xfrm>
            <a:off x="914400" y="1600200"/>
            <a:ext cx="7772400" cy="4876800"/>
          </a:xfrm>
        </p:spPr>
        <p:txBody>
          <a:bodyPr>
            <a:normAutofit/>
          </a:bodyPr>
          <a:lstStyle/>
          <a:p>
            <a:pPr marL="274320" lvl="1" indent="0">
              <a:buNone/>
            </a:pPr>
            <a:r>
              <a:rPr lang="en-US" sz="2400" dirty="0" smtClean="0"/>
              <a:t>to </a:t>
            </a:r>
            <a:r>
              <a:rPr lang="en-US" sz="2400" dirty="0"/>
              <a:t>plan steps we can take to strengthen and enhance current efforts at the state level</a:t>
            </a:r>
            <a:r>
              <a:rPr lang="en-US" sz="2400" dirty="0" smtClean="0"/>
              <a:t>;</a:t>
            </a:r>
          </a:p>
          <a:p>
            <a:pPr lvl="1"/>
            <a:endParaRPr lang="en-US" dirty="0"/>
          </a:p>
          <a:p>
            <a:endParaRPr lang="en-US" dirty="0"/>
          </a:p>
        </p:txBody>
      </p:sp>
      <p:pic>
        <p:nvPicPr>
          <p:cNvPr id="12290" name="Picture 2" descr="C:\Users\alnorris\AppData\Local\Microsoft\Windows\Temporary Internet Files\Content.IE5\5CL1P6SS\MP9004054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38400"/>
            <a:ext cx="576072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600200"/>
            <a:ext cx="954107" cy="923330"/>
          </a:xfrm>
          <a:prstGeom prst="rect">
            <a:avLst/>
          </a:prstGeom>
          <a:noFill/>
          <a:effectLst/>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Slide Number Placeholder 3"/>
          <p:cNvSpPr>
            <a:spLocks noGrp="1"/>
          </p:cNvSpPr>
          <p:nvPr>
            <p:ph type="sldNum" sz="quarter" idx="12"/>
          </p:nvPr>
        </p:nvSpPr>
        <p:spPr/>
        <p:txBody>
          <a:bodyPr/>
          <a:lstStyle/>
          <a:p>
            <a:fld id="{62878DD8-DE23-4A60-8610-F7D4725CBB19}" type="slidenum">
              <a:rPr lang="en-US" smtClean="0"/>
              <a:t>4</a:t>
            </a:fld>
            <a:endParaRPr lang="en-US"/>
          </a:p>
        </p:txBody>
      </p:sp>
    </p:spTree>
    <p:extLst>
      <p:ext uri="{BB962C8B-B14F-4D97-AF65-F5344CB8AC3E}">
        <p14:creationId xmlns:p14="http://schemas.microsoft.com/office/powerpoint/2010/main" val="2634351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purpose of the </a:t>
            </a:r>
            <a:r>
              <a:rPr lang="en-US" dirty="0" smtClean="0"/>
              <a:t>summits:</a:t>
            </a:r>
            <a:endParaRPr lang="en-US" dirty="0"/>
          </a:p>
        </p:txBody>
      </p:sp>
      <p:sp>
        <p:nvSpPr>
          <p:cNvPr id="3" name="Content Placeholder 2"/>
          <p:cNvSpPr>
            <a:spLocks noGrp="1"/>
          </p:cNvSpPr>
          <p:nvPr>
            <p:ph sz="half" idx="1"/>
          </p:nvPr>
        </p:nvSpPr>
        <p:spPr>
          <a:xfrm>
            <a:off x="914400" y="1673352"/>
            <a:ext cx="3581400" cy="4718304"/>
          </a:xfrm>
        </p:spPr>
        <p:txBody>
          <a:bodyPr>
            <a:normAutofit/>
          </a:bodyPr>
          <a:lstStyle/>
          <a:p>
            <a:pPr marL="274320" lvl="1" indent="0">
              <a:buNone/>
            </a:pPr>
            <a:r>
              <a:rPr lang="en-US" sz="2400" dirty="0" smtClean="0"/>
              <a:t>to </a:t>
            </a:r>
            <a:r>
              <a:rPr lang="en-US" sz="2400" dirty="0"/>
              <a:t>develop recommendations for actions that we can take at the national level; </a:t>
            </a:r>
            <a:r>
              <a:rPr lang="en-US" sz="2400" dirty="0" smtClean="0"/>
              <a:t>and</a:t>
            </a:r>
          </a:p>
          <a:p>
            <a:pPr marL="274320" lvl="1" indent="0">
              <a:buNone/>
            </a:pPr>
            <a:endParaRPr lang="en-US" dirty="0"/>
          </a:p>
        </p:txBody>
      </p:sp>
      <p:sp>
        <p:nvSpPr>
          <p:cNvPr id="5" name="Content Placeholder 4"/>
          <p:cNvSpPr>
            <a:spLocks noGrp="1"/>
          </p:cNvSpPr>
          <p:nvPr>
            <p:ph sz="half" idx="2"/>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35433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1676400"/>
            <a:ext cx="1083061" cy="923330"/>
          </a:xfrm>
          <a:prstGeom prst="rect">
            <a:avLst/>
          </a:prstGeom>
          <a:noFill/>
          <a:effectLst/>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Slide Number Placeholder 3"/>
          <p:cNvSpPr>
            <a:spLocks noGrp="1"/>
          </p:cNvSpPr>
          <p:nvPr>
            <p:ph type="sldNum" sz="quarter" idx="12"/>
          </p:nvPr>
        </p:nvSpPr>
        <p:spPr/>
        <p:txBody>
          <a:bodyPr/>
          <a:lstStyle/>
          <a:p>
            <a:fld id="{62878DD8-DE23-4A60-8610-F7D4725CBB19}" type="slidenum">
              <a:rPr lang="en-US" smtClean="0"/>
              <a:t>5</a:t>
            </a:fld>
            <a:endParaRPr lang="en-US"/>
          </a:p>
        </p:txBody>
      </p:sp>
    </p:spTree>
    <p:extLst>
      <p:ext uri="{BB962C8B-B14F-4D97-AF65-F5344CB8AC3E}">
        <p14:creationId xmlns:p14="http://schemas.microsoft.com/office/powerpoint/2010/main" val="2634351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purpose of the </a:t>
            </a:r>
            <a:r>
              <a:rPr lang="en-US" dirty="0" smtClean="0"/>
              <a:t>summits:</a:t>
            </a:r>
            <a:endParaRPr lang="en-US" dirty="0"/>
          </a:p>
        </p:txBody>
      </p:sp>
      <p:sp>
        <p:nvSpPr>
          <p:cNvPr id="3" name="Content Placeholder 2"/>
          <p:cNvSpPr>
            <a:spLocks noGrp="1"/>
          </p:cNvSpPr>
          <p:nvPr>
            <p:ph idx="1"/>
          </p:nvPr>
        </p:nvSpPr>
        <p:spPr>
          <a:xfrm>
            <a:off x="1066800" y="1600200"/>
            <a:ext cx="7620000" cy="4876800"/>
          </a:xfrm>
        </p:spPr>
        <p:txBody>
          <a:bodyPr>
            <a:normAutofit/>
          </a:bodyPr>
          <a:lstStyle/>
          <a:p>
            <a:pPr marL="274320" lvl="1" indent="0">
              <a:buNone/>
            </a:pPr>
            <a:r>
              <a:rPr lang="en-US" sz="2400" dirty="0" smtClean="0"/>
              <a:t>to </a:t>
            </a:r>
            <a:r>
              <a:rPr lang="en-US" sz="2400" dirty="0"/>
              <a:t>develop policy recommendations that can lead to a stronger, more effective, and long lasting self-advocacy movement across the country.</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4495800" cy="361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1752600"/>
            <a:ext cx="954107" cy="923330"/>
          </a:xfrm>
          <a:prstGeom prst="rect">
            <a:avLst/>
          </a:prstGeom>
          <a:noFill/>
          <a:effectLst/>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Slide Number Placeholder 5"/>
          <p:cNvSpPr>
            <a:spLocks noGrp="1"/>
          </p:cNvSpPr>
          <p:nvPr>
            <p:ph type="sldNum" sz="quarter" idx="12"/>
          </p:nvPr>
        </p:nvSpPr>
        <p:spPr/>
        <p:txBody>
          <a:bodyPr/>
          <a:lstStyle/>
          <a:p>
            <a:fld id="{62878DD8-DE23-4A60-8610-F7D4725CBB19}" type="slidenum">
              <a:rPr lang="en-US" smtClean="0"/>
              <a:t>6</a:t>
            </a:fld>
            <a:endParaRPr lang="en-US"/>
          </a:p>
        </p:txBody>
      </p:sp>
    </p:spTree>
    <p:extLst>
      <p:ext uri="{BB962C8B-B14F-4D97-AF65-F5344CB8AC3E}">
        <p14:creationId xmlns:p14="http://schemas.microsoft.com/office/powerpoint/2010/main" val="2634351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a:bodyPr>
          <a:lstStyle/>
          <a:p>
            <a:r>
              <a:rPr lang="en-US" dirty="0" smtClean="0"/>
              <a:t>Members of the planning committee:</a:t>
            </a:r>
            <a:endParaRPr lang="en-US" dirty="0"/>
          </a:p>
        </p:txBody>
      </p:sp>
      <p:sp>
        <p:nvSpPr>
          <p:cNvPr id="5" name="Content Placeholder 4"/>
          <p:cNvSpPr>
            <a:spLocks noGrp="1"/>
          </p:cNvSpPr>
          <p:nvPr>
            <p:ph sz="half" idx="1"/>
          </p:nvPr>
        </p:nvSpPr>
        <p:spPr/>
        <p:txBody>
          <a:bodyPr/>
          <a:lstStyle/>
          <a:p>
            <a:r>
              <a:rPr lang="en-US" dirty="0" smtClean="0"/>
              <a:t>University Centers for Excellence in Developmental Disabilities (UCEDDs) – supported by the Association of University Centers on Disabilities (AUCD) </a:t>
            </a:r>
            <a:endParaRPr lang="en-US" dirty="0"/>
          </a:p>
        </p:txBody>
      </p:sp>
      <p:pic>
        <p:nvPicPr>
          <p:cNvPr id="819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3402" y="2133600"/>
            <a:ext cx="4485097" cy="165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2878DD8-DE23-4A60-8610-F7D4725CBB19}" type="slidenum">
              <a:rPr lang="en-US" smtClean="0"/>
              <a:t>7</a:t>
            </a:fld>
            <a:endParaRPr lang="en-US"/>
          </a:p>
        </p:txBody>
      </p:sp>
    </p:spTree>
    <p:extLst>
      <p:ext uri="{BB962C8B-B14F-4D97-AF65-F5344CB8AC3E}">
        <p14:creationId xmlns:p14="http://schemas.microsoft.com/office/powerpoint/2010/main" val="1989224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Protection and Advocacy Organizations (P&amp;As), </a:t>
            </a:r>
            <a:r>
              <a:rPr lang="en-US" dirty="0" smtClean="0"/>
              <a:t>supported by the National </a:t>
            </a:r>
            <a:r>
              <a:rPr lang="en-US" dirty="0"/>
              <a:t>Disability Rights Network (NDRN)</a:t>
            </a:r>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3124202"/>
            <a:ext cx="6645275"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381000"/>
            <a:ext cx="9144000" cy="1143000"/>
          </a:xfrm>
        </p:spPr>
        <p:txBody>
          <a:bodyPr>
            <a:normAutofit/>
          </a:bodyPr>
          <a:lstStyle/>
          <a:p>
            <a:r>
              <a:rPr lang="en-US" dirty="0" smtClean="0"/>
              <a:t>Members of the planning committee:</a:t>
            </a:r>
            <a:endParaRPr lang="en-US" dirty="0"/>
          </a:p>
        </p:txBody>
      </p:sp>
      <p:sp>
        <p:nvSpPr>
          <p:cNvPr id="5" name="Slide Number Placeholder 4"/>
          <p:cNvSpPr>
            <a:spLocks noGrp="1"/>
          </p:cNvSpPr>
          <p:nvPr>
            <p:ph type="sldNum" sz="quarter" idx="12"/>
          </p:nvPr>
        </p:nvSpPr>
        <p:spPr/>
        <p:txBody>
          <a:bodyPr/>
          <a:lstStyle/>
          <a:p>
            <a:fld id="{62878DD8-DE23-4A60-8610-F7D4725CBB19}" type="slidenum">
              <a:rPr lang="en-US" smtClean="0"/>
              <a:t>8</a:t>
            </a:fld>
            <a:endParaRPr lang="en-US"/>
          </a:p>
        </p:txBody>
      </p:sp>
    </p:spTree>
    <p:extLst>
      <p:ext uri="{BB962C8B-B14F-4D97-AF65-F5344CB8AC3E}">
        <p14:creationId xmlns:p14="http://schemas.microsoft.com/office/powerpoint/2010/main" val="991641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Developmental Disabilities Councils (DD Councils)</a:t>
            </a:r>
            <a:r>
              <a:rPr lang="en-US" dirty="0" smtClean="0"/>
              <a:t>, supported by the </a:t>
            </a:r>
            <a:r>
              <a:rPr lang="en-US" dirty="0"/>
              <a:t>National Association of Councils on Developmental </a:t>
            </a:r>
            <a:r>
              <a:rPr lang="en-US" dirty="0" smtClean="0"/>
              <a:t>Disabilities (NACDD)</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2" y="3581400"/>
            <a:ext cx="693102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381000"/>
            <a:ext cx="9144000" cy="1143000"/>
          </a:xfrm>
        </p:spPr>
        <p:txBody>
          <a:bodyPr>
            <a:normAutofit/>
          </a:bodyPr>
          <a:lstStyle/>
          <a:p>
            <a:r>
              <a:rPr lang="en-US" dirty="0" smtClean="0"/>
              <a:t>Members of the planning committee:</a:t>
            </a:r>
            <a:endParaRPr lang="en-US" dirty="0"/>
          </a:p>
        </p:txBody>
      </p:sp>
      <p:sp>
        <p:nvSpPr>
          <p:cNvPr id="5" name="Slide Number Placeholder 4"/>
          <p:cNvSpPr>
            <a:spLocks noGrp="1"/>
          </p:cNvSpPr>
          <p:nvPr>
            <p:ph type="sldNum" sz="quarter" idx="12"/>
          </p:nvPr>
        </p:nvSpPr>
        <p:spPr/>
        <p:txBody>
          <a:bodyPr/>
          <a:lstStyle/>
          <a:p>
            <a:fld id="{62878DD8-DE23-4A60-8610-F7D4725CBB19}" type="slidenum">
              <a:rPr lang="en-US" smtClean="0"/>
              <a:t>9</a:t>
            </a:fld>
            <a:endParaRPr lang="en-US"/>
          </a:p>
        </p:txBody>
      </p:sp>
    </p:spTree>
    <p:extLst>
      <p:ext uri="{BB962C8B-B14F-4D97-AF65-F5344CB8AC3E}">
        <p14:creationId xmlns:p14="http://schemas.microsoft.com/office/powerpoint/2010/main" val="22625232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292934"/>
      </a:dk1>
      <a:lt1>
        <a:srgbClr val="FFFFFF"/>
      </a:lt1>
      <a:dk2>
        <a:srgbClr val="004188"/>
      </a:dk2>
      <a:lt2>
        <a:srgbClr val="F3F2DC"/>
      </a:lt2>
      <a:accent1>
        <a:srgbClr val="FF9900"/>
      </a:accent1>
      <a:accent2>
        <a:srgbClr val="AD8F67"/>
      </a:accent2>
      <a:accent3>
        <a:srgbClr val="726056"/>
      </a:accent3>
      <a:accent4>
        <a:srgbClr val="4C5A6A"/>
      </a:accent4>
      <a:accent5>
        <a:srgbClr val="808DA0"/>
      </a:accent5>
      <a:accent6>
        <a:srgbClr val="79463D"/>
      </a:accent6>
      <a:hlink>
        <a:srgbClr val="0000FF"/>
      </a:hlink>
      <a:folHlink>
        <a:srgbClr val="00B0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3149</TotalTime>
  <Words>1951</Words>
  <Application>Microsoft Office PowerPoint</Application>
  <PresentationFormat>On-screen Show (4:3)</PresentationFormat>
  <Paragraphs>301</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Clarity</vt:lpstr>
      <vt:lpstr>PowerPoint Presentation</vt:lpstr>
      <vt:lpstr>Reports are available here…</vt:lpstr>
      <vt:lpstr>The purpose of the summits:</vt:lpstr>
      <vt:lpstr>The purpose of the summits:</vt:lpstr>
      <vt:lpstr>The purpose of the summits:</vt:lpstr>
      <vt:lpstr>The purpose of the summits:</vt:lpstr>
      <vt:lpstr>Members of the planning committee:</vt:lpstr>
      <vt:lpstr>Members of the planning committee:</vt:lpstr>
      <vt:lpstr>Members of the planning committee:</vt:lpstr>
      <vt:lpstr>PowerPoint Presentation</vt:lpstr>
      <vt:lpstr>Members of the planning committee:</vt:lpstr>
      <vt:lpstr>States involved in the 2011 summits</vt:lpstr>
      <vt:lpstr>How State Teams Were Formed:</vt:lpstr>
      <vt:lpstr>Overview of Process:</vt:lpstr>
      <vt:lpstr>How will I find information about the summit ?</vt:lpstr>
      <vt:lpstr>State teams answered these questions in their presentations :</vt:lpstr>
      <vt:lpstr>PowerPoint Presentation</vt:lpstr>
      <vt:lpstr>Agenda – Day One </vt:lpstr>
      <vt:lpstr>At the Summits…</vt:lpstr>
      <vt:lpstr>Agenda – Day One, continued </vt:lpstr>
      <vt:lpstr>Agenda – Day Two</vt:lpstr>
      <vt:lpstr>PowerPoint Presentation</vt:lpstr>
      <vt:lpstr>PowerPoint Presentation</vt:lpstr>
      <vt:lpstr>What did we learn?</vt:lpstr>
      <vt:lpstr>Plans to Strengthen Self-Advocacy in States</vt:lpstr>
      <vt:lpstr>PowerPoint Presentation</vt:lpstr>
      <vt:lpstr>PowerPoint Presentation</vt:lpstr>
      <vt:lpstr>National Recommendations</vt:lpstr>
      <vt:lpstr>Things that ADD could consider doing in the short term:</vt:lpstr>
      <vt:lpstr>Things that ADD could consider doing in the short term (continued):</vt:lpstr>
      <vt:lpstr>Things that ADD could consider doing in the short term (continued):</vt:lpstr>
      <vt:lpstr>Bigger policy recommendations for the DD Act:</vt:lpstr>
      <vt:lpstr>Bigger policy recommendations for the DD Act (continued):</vt:lpstr>
      <vt:lpstr>2012 and Beyond! </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the Self-Advocacy Summit in Atlanta</dc:title>
  <dc:creator>Hillary Spears</dc:creator>
  <cp:lastModifiedBy>Hillary Spears</cp:lastModifiedBy>
  <cp:revision>147</cp:revision>
  <cp:lastPrinted>2011-11-04T18:57:01Z</cp:lastPrinted>
  <dcterms:created xsi:type="dcterms:W3CDTF">2011-02-16T17:37:29Z</dcterms:created>
  <dcterms:modified xsi:type="dcterms:W3CDTF">2011-11-15T20:12:33Z</dcterms:modified>
</cp:coreProperties>
</file>